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0" r:id="rId4"/>
    <p:sldId id="258" r:id="rId5"/>
    <p:sldId id="281" r:id="rId6"/>
    <p:sldId id="273"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8" r:id="rId23"/>
    <p:sldId id="297" r:id="rId24"/>
    <p:sldId id="299" r:id="rId25"/>
    <p:sldId id="300" r:id="rId26"/>
    <p:sldId id="301" r:id="rId27"/>
    <p:sldId id="302" r:id="rId28"/>
    <p:sldId id="303" r:id="rId29"/>
    <p:sldId id="304" r:id="rId30"/>
    <p:sldId id="305" r:id="rId31"/>
    <p:sldId id="27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showGuides="1">
      <p:cViewPr varScale="1">
        <p:scale>
          <a:sx n="114" d="100"/>
          <a:sy n="114" d="100"/>
        </p:scale>
        <p:origin x="504" y="17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12/26/18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12/26/18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tiff"/></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70E4CBB-0AE1-BB4B-B9E1-8D51854AFCC1}"/>
              </a:ext>
            </a:extLst>
          </p:cNvPr>
          <p:cNvSpPr txBox="1"/>
          <p:nvPr/>
        </p:nvSpPr>
        <p:spPr>
          <a:xfrm>
            <a:off x="8381999" y="5229922"/>
            <a:ext cx="2988527" cy="646331"/>
          </a:xfrm>
          <a:prstGeom prst="rect">
            <a:avLst/>
          </a:prstGeom>
          <a:noFill/>
        </p:spPr>
        <p:txBody>
          <a:bodyPr wrap="square" rtlCol="0">
            <a:spAutoFit/>
          </a:bodyPr>
          <a:lstStyle/>
          <a:p>
            <a:pPr algn="ctr"/>
            <a:r>
              <a:rPr kumimoji="1" lang="en-US" altLang="zh-CN" dirty="0"/>
              <a:t>21851465</a:t>
            </a:r>
            <a:r>
              <a:rPr kumimoji="1" lang="zh-CN" altLang="en-US" dirty="0"/>
              <a:t> 徐超</a:t>
            </a:r>
            <a:endParaRPr kumimoji="1" lang="en-US" altLang="zh-CN" dirty="0"/>
          </a:p>
          <a:p>
            <a:pPr algn="ctr"/>
            <a:r>
              <a:rPr kumimoji="1" lang="en-US" altLang="zh-CN" dirty="0"/>
              <a:t>2018.12.25</a:t>
            </a:r>
            <a:endParaRPr kumimoji="1" lang="zh-CN" altLang="en-US" dirty="0"/>
          </a:p>
        </p:txBody>
      </p:sp>
      <p:sp>
        <p:nvSpPr>
          <p:cNvPr id="6" name="文本框 5">
            <a:extLst>
              <a:ext uri="{FF2B5EF4-FFF2-40B4-BE49-F238E27FC236}">
                <a16:creationId xmlns:a16="http://schemas.microsoft.com/office/drawing/2014/main" id="{F8874783-C2E6-864D-B254-E064105BE04B}"/>
              </a:ext>
            </a:extLst>
          </p:cNvPr>
          <p:cNvSpPr txBox="1"/>
          <p:nvPr/>
        </p:nvSpPr>
        <p:spPr>
          <a:xfrm>
            <a:off x="1551878" y="2062975"/>
            <a:ext cx="9088244" cy="1200329"/>
          </a:xfrm>
          <a:prstGeom prst="rect">
            <a:avLst/>
          </a:prstGeom>
          <a:noFill/>
        </p:spPr>
        <p:txBody>
          <a:bodyPr wrap="square" rtlCol="0">
            <a:spAutoFit/>
          </a:bodyPr>
          <a:lstStyle/>
          <a:p>
            <a:pPr algn="ctr"/>
            <a:r>
              <a:rPr kumimoji="1" lang="en-US" altLang="zh-CN" sz="7200" dirty="0"/>
              <a:t>Instant</a:t>
            </a:r>
            <a:r>
              <a:rPr kumimoji="1" lang="zh-CN" altLang="en-US" sz="7200" dirty="0"/>
              <a:t> </a:t>
            </a:r>
            <a:r>
              <a:rPr kumimoji="1" lang="en-US" altLang="zh-CN" sz="7200" dirty="0"/>
              <a:t>3D</a:t>
            </a:r>
            <a:r>
              <a:rPr kumimoji="1" lang="zh-CN" altLang="en-US" sz="7200" dirty="0"/>
              <a:t> </a:t>
            </a:r>
            <a:r>
              <a:rPr kumimoji="1" lang="en-US" altLang="zh-CN" sz="7200" dirty="0"/>
              <a:t>Photograph</a:t>
            </a:r>
            <a:endParaRPr kumimoji="1" lang="zh-CN" altLang="en-US" sz="7200" dirty="0"/>
          </a:p>
        </p:txBody>
      </p:sp>
    </p:spTree>
    <p:extLst>
      <p:ext uri="{BB962C8B-B14F-4D97-AF65-F5344CB8AC3E}">
        <p14:creationId xmlns:p14="http://schemas.microsoft.com/office/powerpoint/2010/main" val="7802508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8874783-C2E6-864D-B254-E064105BE04B}"/>
              </a:ext>
            </a:extLst>
          </p:cNvPr>
          <p:cNvSpPr txBox="1"/>
          <p:nvPr/>
        </p:nvSpPr>
        <p:spPr>
          <a:xfrm>
            <a:off x="1551878" y="2828835"/>
            <a:ext cx="9088244" cy="1200329"/>
          </a:xfrm>
          <a:prstGeom prst="rect">
            <a:avLst/>
          </a:prstGeom>
          <a:noFill/>
        </p:spPr>
        <p:txBody>
          <a:bodyPr wrap="square" rtlCol="0">
            <a:spAutoFit/>
          </a:bodyPr>
          <a:lstStyle/>
          <a:p>
            <a:pPr algn="ctr"/>
            <a:r>
              <a:rPr kumimoji="1" lang="zh-CN" altLang="en-US" sz="7200" dirty="0"/>
              <a:t>算 法</a:t>
            </a:r>
          </a:p>
        </p:txBody>
      </p:sp>
    </p:spTree>
    <p:extLst>
      <p:ext uri="{BB962C8B-B14F-4D97-AF65-F5344CB8AC3E}">
        <p14:creationId xmlns:p14="http://schemas.microsoft.com/office/powerpoint/2010/main" val="38073140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A55C106-9E8C-584B-9172-3CD9E5AA94D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3322687"/>
          </a:xfrm>
          <a:prstGeom prst="rect">
            <a:avLst/>
          </a:prstGeom>
        </p:spPr>
      </p:pic>
      <p:sp>
        <p:nvSpPr>
          <p:cNvPr id="8" name="文本框 7">
            <a:extLst>
              <a:ext uri="{FF2B5EF4-FFF2-40B4-BE49-F238E27FC236}">
                <a16:creationId xmlns:a16="http://schemas.microsoft.com/office/drawing/2014/main" id="{517187BA-EC2A-3340-9C8C-B14CEEA07D70}"/>
              </a:ext>
            </a:extLst>
          </p:cNvPr>
          <p:cNvSpPr txBox="1"/>
          <p:nvPr/>
        </p:nvSpPr>
        <p:spPr>
          <a:xfrm>
            <a:off x="957609" y="3780254"/>
            <a:ext cx="10276781" cy="2677656"/>
          </a:xfrm>
          <a:prstGeom prst="rect">
            <a:avLst/>
          </a:prstGeom>
          <a:noFill/>
        </p:spPr>
        <p:txBody>
          <a:bodyPr wrap="square" rtlCol="0">
            <a:spAutoFit/>
          </a:bodyPr>
          <a:lstStyle/>
          <a:p>
            <a:r>
              <a:rPr lang="zh-CN" altLang="en-US" sz="2400" b="1" dirty="0">
                <a:solidFill>
                  <a:srgbClr val="FFC000"/>
                </a:solidFill>
              </a:rPr>
              <a:t>捕获与预处理</a:t>
            </a:r>
            <a:endParaRPr lang="en-US" altLang="zh-CN" sz="2400" b="1" dirty="0">
              <a:solidFill>
                <a:srgbClr val="FFC000"/>
              </a:solidFill>
            </a:endParaRPr>
          </a:p>
          <a:p>
            <a:endParaRPr lang="en-US" altLang="zh-CN" sz="2400" dirty="0"/>
          </a:p>
          <a:p>
            <a:r>
              <a:rPr lang="zh-CN" altLang="en-US" sz="2400" dirty="0"/>
              <a:t>作者使用自定义的基本拍摄应用程序在</a:t>
            </a:r>
            <a:r>
              <a:rPr lang="en-US" altLang="zh-CN" sz="2400" dirty="0"/>
              <a:t>iPhone 7 Plus</a:t>
            </a:r>
            <a:r>
              <a:rPr lang="zh-CN" altLang="en-US" sz="2400" dirty="0"/>
              <a:t>上以</a:t>
            </a:r>
            <a:r>
              <a:rPr lang="en-US" altLang="zh-CN" sz="2400" dirty="0"/>
              <a:t>1</a:t>
            </a:r>
            <a:r>
              <a:rPr lang="zh-CN" altLang="en-US" sz="2400" dirty="0"/>
              <a:t>秒的间隔自动触发彩色和深度照片的拍摄（使用原生</a:t>
            </a:r>
            <a:r>
              <a:rPr lang="en-US" altLang="zh-CN" sz="2400" dirty="0"/>
              <a:t>iOS</a:t>
            </a:r>
            <a:r>
              <a:rPr lang="zh-CN" altLang="en-US" sz="2400" dirty="0"/>
              <a:t>立体算法）。拍摄时动作类似于当前人们拍摄全景图的方式：相机向外指向，同时将设备保持在半臂长度，并任意向上、向下或侧向运动扫描场景。拍摄的同时还记录了由</a:t>
            </a:r>
            <a:r>
              <a:rPr lang="en-US" altLang="zh-CN" sz="2400" dirty="0"/>
              <a:t>IMU</a:t>
            </a:r>
            <a:r>
              <a:rPr lang="zh-CN" altLang="en-US" sz="2400" dirty="0"/>
              <a:t>提供的设备方向估计。之后使用一些通用的方法进行特征提取和匹配</a:t>
            </a:r>
            <a:endParaRPr lang="zh-CN" altLang="zh-CN" sz="2400" dirty="0"/>
          </a:p>
        </p:txBody>
      </p:sp>
    </p:spTree>
    <p:extLst>
      <p:ext uri="{BB962C8B-B14F-4D97-AF65-F5344CB8AC3E}">
        <p14:creationId xmlns:p14="http://schemas.microsoft.com/office/powerpoint/2010/main" val="323159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517187BA-EC2A-3340-9C8C-B14CEEA07D70}"/>
                  </a:ext>
                </a:extLst>
              </p:cNvPr>
              <p:cNvSpPr txBox="1"/>
              <p:nvPr/>
            </p:nvSpPr>
            <p:spPr>
              <a:xfrm>
                <a:off x="809621" y="117714"/>
                <a:ext cx="10572754" cy="1639167"/>
              </a:xfrm>
              <a:prstGeom prst="rect">
                <a:avLst/>
              </a:prstGeom>
              <a:noFill/>
            </p:spPr>
            <p:txBody>
              <a:bodyPr wrap="square" rtlCol="0">
                <a:spAutoFit/>
              </a:bodyPr>
              <a:lstStyle/>
              <a:p>
                <a:r>
                  <a:rPr lang="zh-CN" altLang="en-US" sz="2400" b="1" dirty="0">
                    <a:solidFill>
                      <a:srgbClr val="FFC000"/>
                    </a:solidFill>
                  </a:rPr>
                  <a:t>对齐</a:t>
                </a:r>
                <a:endParaRPr lang="en-US" altLang="zh-CN" sz="2400" dirty="0"/>
              </a:p>
              <a:p>
                <a:endParaRPr lang="en-US" altLang="zh-CN" sz="2400" dirty="0"/>
              </a:p>
              <a:p>
                <a:r>
                  <a:rPr lang="zh-CN" altLang="en-US" sz="2400" dirty="0"/>
                  <a:t>通过最小化重新投影的匹配特征点之间的距离来实现对齐。</a:t>
                </a:r>
                <a:r>
                  <a:rPr lang="zh-CN" altLang="zh-CN" sz="2400" dirty="0"/>
                  <a:t>设</a:t>
                </a:r>
                <a14:m>
                  <m:oMath xmlns:m="http://schemas.openxmlformats.org/officeDocument/2006/math">
                    <m:sSubSup>
                      <m:sSubSupPr>
                        <m:ctrlPr>
                          <a:rPr lang="zh-CN" altLang="zh-CN" sz="2400"/>
                        </m:ctrlPr>
                      </m:sSubSupPr>
                      <m:e>
                        <m:r>
                          <a:rPr lang="en-US" altLang="zh-CN" sz="2400"/>
                          <m:t>𝑓</m:t>
                        </m:r>
                      </m:e>
                      <m:sub>
                        <m:r>
                          <a:rPr lang="en-US" altLang="zh-CN" sz="2400"/>
                          <m:t>𝐴</m:t>
                        </m:r>
                      </m:sub>
                      <m:sup>
                        <m:r>
                          <a:rPr lang="en-US" altLang="zh-CN" sz="2400"/>
                          <m:t>𝑖</m:t>
                        </m:r>
                      </m:sup>
                    </m:sSubSup>
                  </m:oMath>
                </a14:m>
                <a:r>
                  <a:rPr lang="zh-CN" altLang="zh-CN" sz="2400" dirty="0"/>
                  <a:t>为图像</a:t>
                </a:r>
                <a:r>
                  <a:rPr lang="en-US" altLang="zh-CN" sz="2400" dirty="0"/>
                  <a:t>A</a:t>
                </a:r>
                <a:r>
                  <a:rPr lang="zh-CN" altLang="zh-CN" sz="2400" dirty="0"/>
                  <a:t>中的特征点，</a:t>
                </a:r>
                <a14:m>
                  <m:oMath xmlns:m="http://schemas.openxmlformats.org/officeDocument/2006/math">
                    <m:r>
                      <a:rPr lang="en-US" altLang="zh-CN" sz="2400"/>
                      <m:t>𝑀</m:t>
                    </m:r>
                    <m:r>
                      <a:rPr lang="en-US" altLang="zh-CN" sz="2400"/>
                      <m:t>= </m:t>
                    </m:r>
                    <m:d>
                      <m:dPr>
                        <m:begChr m:val="{"/>
                        <m:endChr m:val="}"/>
                        <m:ctrlPr>
                          <a:rPr lang="zh-CN" altLang="zh-CN" sz="2400"/>
                        </m:ctrlPr>
                      </m:dPr>
                      <m:e>
                        <m:d>
                          <m:dPr>
                            <m:ctrlPr>
                              <a:rPr lang="zh-CN" altLang="zh-CN" sz="2400"/>
                            </m:ctrlPr>
                          </m:dPr>
                          <m:e>
                            <m:sSubSup>
                              <m:sSubSupPr>
                                <m:ctrlPr>
                                  <a:rPr lang="zh-CN" altLang="zh-CN" sz="2400"/>
                                </m:ctrlPr>
                              </m:sSubSupPr>
                              <m:e>
                                <m:r>
                                  <a:rPr lang="en-US" altLang="zh-CN" sz="2400"/>
                                  <m:t>𝑓</m:t>
                                </m:r>
                              </m:e>
                              <m:sub>
                                <m:r>
                                  <a:rPr lang="en-US" altLang="zh-CN" sz="2400"/>
                                  <m:t>𝐴</m:t>
                                </m:r>
                              </m:sub>
                              <m:sup>
                                <m:r>
                                  <a:rPr lang="en-US" altLang="zh-CN" sz="2400"/>
                                  <m:t>𝑖</m:t>
                                </m:r>
                              </m:sup>
                            </m:sSubSup>
                            <m:r>
                              <a:rPr lang="en-US" altLang="zh-CN" sz="2400"/>
                              <m:t>, </m:t>
                            </m:r>
                            <m:sSubSup>
                              <m:sSubSupPr>
                                <m:ctrlPr>
                                  <a:rPr lang="zh-CN" altLang="zh-CN" sz="2400"/>
                                </m:ctrlPr>
                              </m:sSubSupPr>
                              <m:e>
                                <m:r>
                                  <a:rPr lang="en-US" altLang="zh-CN" sz="2400"/>
                                  <m:t>𝑓</m:t>
                                </m:r>
                              </m:e>
                              <m:sub>
                                <m:r>
                                  <a:rPr lang="en-US" altLang="zh-CN" sz="2400"/>
                                  <m:t>𝐵</m:t>
                                </m:r>
                              </m:sub>
                              <m:sup>
                                <m:r>
                                  <a:rPr lang="en-US" altLang="zh-CN" sz="2400"/>
                                  <m:t>𝑖</m:t>
                                </m:r>
                              </m:sup>
                            </m:sSubSup>
                          </m:e>
                        </m:d>
                      </m:e>
                    </m:d>
                  </m:oMath>
                </a14:m>
                <a:r>
                  <a:rPr lang="zh-CN" altLang="zh-CN" sz="2400" dirty="0"/>
                  <a:t>是所有匹</a:t>
                </a:r>
                <a:r>
                  <a:rPr lang="zh-CN" altLang="en-US" sz="2400" dirty="0"/>
                  <a:t>配对的集合。</a:t>
                </a:r>
                <a:r>
                  <a:rPr lang="zh-CN" altLang="en-US" sz="2400" b="1" dirty="0">
                    <a:solidFill>
                      <a:srgbClr val="FFC000"/>
                    </a:solidFill>
                  </a:rPr>
                  <a:t>重投影损失</a:t>
                </a:r>
                <a:r>
                  <a:rPr lang="zh-CN" altLang="en-US" sz="2400" dirty="0"/>
                  <a:t>定义如下：</a:t>
                </a:r>
                <a:endParaRPr lang="en-US" altLang="zh-CN" sz="2400" dirty="0"/>
              </a:p>
            </p:txBody>
          </p:sp>
        </mc:Choice>
        <mc:Fallback>
          <p:sp>
            <p:nvSpPr>
              <p:cNvPr id="8" name="文本框 7">
                <a:extLst>
                  <a:ext uri="{FF2B5EF4-FFF2-40B4-BE49-F238E27FC236}">
                    <a16:creationId xmlns:a16="http://schemas.microsoft.com/office/drawing/2014/main" id="{517187BA-EC2A-3340-9C8C-B14CEEA07D70}"/>
                  </a:ext>
                </a:extLst>
              </p:cNvPr>
              <p:cNvSpPr txBox="1">
                <a:spLocks noRot="1" noChangeAspect="1" noMove="1" noResize="1" noEditPoints="1" noAdjustHandles="1" noChangeArrowheads="1" noChangeShapeType="1" noTextEdit="1"/>
              </p:cNvSpPr>
              <p:nvPr/>
            </p:nvSpPr>
            <p:spPr>
              <a:xfrm>
                <a:off x="809621" y="117714"/>
                <a:ext cx="10572754" cy="1639167"/>
              </a:xfrm>
              <a:prstGeom prst="rect">
                <a:avLst/>
              </a:prstGeom>
              <a:blipFill>
                <a:blip r:embed="rId2"/>
                <a:stretch>
                  <a:fillRect l="-840" t="-3846" b="-461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FDF8133-D07C-B147-9981-559E06D7A097}"/>
              </a:ext>
            </a:extLst>
          </p:cNvPr>
          <p:cNvPicPr/>
          <p:nvPr/>
        </p:nvPicPr>
        <p:blipFill>
          <a:blip r:embed="rId3"/>
          <a:stretch>
            <a:fillRect/>
          </a:stretch>
        </p:blipFill>
        <p:spPr>
          <a:xfrm>
            <a:off x="2261414" y="1838754"/>
            <a:ext cx="7669168" cy="1183639"/>
          </a:xfrm>
          <a:prstGeom prst="rect">
            <a:avLst/>
          </a:prstGeom>
        </p:spPr>
      </p:pic>
      <p:pic>
        <p:nvPicPr>
          <p:cNvPr id="5" name="图片 4">
            <a:extLst>
              <a:ext uri="{FF2B5EF4-FFF2-40B4-BE49-F238E27FC236}">
                <a16:creationId xmlns:a16="http://schemas.microsoft.com/office/drawing/2014/main" id="{2DD9D692-919B-DA48-A3FF-0E181699C82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261414" y="3756154"/>
            <a:ext cx="7669168" cy="1722329"/>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69D80ACB-CECC-144D-BB9B-1068F492AC7E}"/>
                  </a:ext>
                </a:extLst>
              </p:cNvPr>
              <p:cNvSpPr txBox="1"/>
              <p:nvPr/>
            </p:nvSpPr>
            <p:spPr>
              <a:xfrm>
                <a:off x="809621" y="3158441"/>
                <a:ext cx="10572754" cy="461665"/>
              </a:xfrm>
              <a:prstGeom prst="rect">
                <a:avLst/>
              </a:prstGeom>
              <a:noFill/>
            </p:spPr>
            <p:txBody>
              <a:bodyPr wrap="square" rtlCol="0">
                <a:spAutoFit/>
              </a:bodyPr>
              <a:lstStyle/>
              <a:p>
                <a:r>
                  <a:rPr lang="zh-CN" altLang="zh-CN" sz="2400" dirty="0"/>
                  <a:t>其中，</a:t>
                </a:r>
                <a14:m>
                  <m:oMath xmlns:m="http://schemas.openxmlformats.org/officeDocument/2006/math">
                    <m:r>
                      <a:rPr lang="en-US" altLang="zh-CN" sz="2400"/>
                      <m:t>𝜌</m:t>
                    </m:r>
                    <m:d>
                      <m:dPr>
                        <m:ctrlPr>
                          <a:rPr lang="zh-CN" altLang="zh-CN" sz="2400"/>
                        </m:ctrlPr>
                      </m:dPr>
                      <m:e>
                        <m:r>
                          <a:rPr lang="en-US" altLang="zh-CN" sz="2400"/>
                          <m:t>𝑠</m:t>
                        </m:r>
                      </m:e>
                    </m:d>
                    <m:r>
                      <a:rPr lang="en-US" altLang="zh-CN" sz="2400"/>
                      <m:t>= </m:t>
                    </m:r>
                    <m:func>
                      <m:funcPr>
                        <m:ctrlPr>
                          <a:rPr lang="zh-CN" altLang="zh-CN" sz="2400"/>
                        </m:ctrlPr>
                      </m:funcPr>
                      <m:fName>
                        <m:r>
                          <m:rPr>
                            <m:sty m:val="p"/>
                          </m:rPr>
                          <a:rPr lang="en-US" altLang="zh-CN" sz="2400"/>
                          <m:t>log</m:t>
                        </m:r>
                      </m:fName>
                      <m:e>
                        <m:d>
                          <m:dPr>
                            <m:ctrlPr>
                              <a:rPr lang="zh-CN" altLang="zh-CN" sz="2400"/>
                            </m:ctrlPr>
                          </m:dPr>
                          <m:e>
                            <m:r>
                              <a:rPr lang="en-US" altLang="zh-CN" sz="2400"/>
                              <m:t>1+</m:t>
                            </m:r>
                            <m:r>
                              <a:rPr lang="en-US" altLang="zh-CN" sz="2400"/>
                              <m:t>𝑠</m:t>
                            </m:r>
                          </m:e>
                        </m:d>
                      </m:e>
                    </m:func>
                  </m:oMath>
                </a14:m>
                <a:r>
                  <a:rPr lang="zh-CN" altLang="zh-CN" sz="2400" dirty="0"/>
                  <a:t>，</a:t>
                </a:r>
                <a14:m>
                  <m:oMath xmlns:m="http://schemas.openxmlformats.org/officeDocument/2006/math">
                    <m:sSub>
                      <m:sSubPr>
                        <m:ctrlPr>
                          <a:rPr lang="zh-CN" altLang="zh-CN" sz="2400"/>
                        </m:ctrlPr>
                      </m:sSubPr>
                      <m:e>
                        <m:r>
                          <a:rPr lang="en-US" altLang="zh-CN" sz="2400"/>
                          <m:t>𝑃</m:t>
                        </m:r>
                      </m:e>
                      <m:sub>
                        <m:r>
                          <a:rPr lang="en-US" altLang="zh-CN" sz="2400"/>
                          <m:t>𝐴</m:t>
                        </m:r>
                        <m:r>
                          <a:rPr lang="en-US" altLang="zh-CN" sz="2400"/>
                          <m:t>→</m:t>
                        </m:r>
                        <m:r>
                          <a:rPr lang="en-US" altLang="zh-CN" sz="2400"/>
                          <m:t>𝐵</m:t>
                        </m:r>
                      </m:sub>
                    </m:sSub>
                    <m:d>
                      <m:dPr>
                        <m:ctrlPr>
                          <a:rPr lang="zh-CN" altLang="zh-CN" sz="2400"/>
                        </m:ctrlPr>
                      </m:dPr>
                      <m:e>
                        <m:r>
                          <a:rPr lang="en-US" altLang="zh-CN" sz="2400"/>
                          <m:t>𝑓</m:t>
                        </m:r>
                      </m:e>
                    </m:d>
                  </m:oMath>
                </a14:m>
                <a:r>
                  <a:rPr lang="zh-CN" altLang="zh-CN" sz="2400" dirty="0"/>
                  <a:t>是将</a:t>
                </a:r>
                <a:r>
                  <a:rPr lang="en-US" altLang="zh-CN" sz="2400" dirty="0"/>
                  <a:t>2D</a:t>
                </a:r>
                <a:r>
                  <a:rPr lang="zh-CN" altLang="zh-CN" sz="2400" dirty="0"/>
                  <a:t>点</a:t>
                </a:r>
                <a:r>
                  <a:rPr lang="en-US" altLang="zh-CN" sz="2400" dirty="0"/>
                  <a:t>f</a:t>
                </a:r>
                <a:r>
                  <a:rPr lang="zh-CN" altLang="zh-CN" sz="2400" dirty="0"/>
                  <a:t>从图像</a:t>
                </a:r>
                <a:r>
                  <a:rPr lang="en-US" altLang="zh-CN" sz="2400" dirty="0"/>
                  <a:t>A</a:t>
                </a:r>
                <a:r>
                  <a:rPr lang="zh-CN" altLang="zh-CN" sz="2400" dirty="0"/>
                  <a:t>投影到图像</a:t>
                </a:r>
                <a:r>
                  <a:rPr lang="en-US" altLang="zh-CN" sz="2400" dirty="0"/>
                  <a:t>B</a:t>
                </a:r>
                <a:r>
                  <a:rPr lang="zh-CN" altLang="zh-CN" sz="2400" dirty="0"/>
                  <a:t>的函数 </a:t>
                </a:r>
                <a:r>
                  <a:rPr lang="zh-CN" altLang="en-US" sz="2400" dirty="0"/>
                  <a:t>：</a:t>
                </a:r>
                <a:endParaRPr lang="en-US" altLang="zh-CN" sz="2400" dirty="0"/>
              </a:p>
            </p:txBody>
          </p:sp>
        </mc:Choice>
        <mc:Fallback>
          <p:sp>
            <p:nvSpPr>
              <p:cNvPr id="9" name="文本框 8">
                <a:extLst>
                  <a:ext uri="{FF2B5EF4-FFF2-40B4-BE49-F238E27FC236}">
                    <a16:creationId xmlns:a16="http://schemas.microsoft.com/office/drawing/2014/main" id="{69D80ACB-CECC-144D-BB9B-1068F492AC7E}"/>
                  </a:ext>
                </a:extLst>
              </p:cNvPr>
              <p:cNvSpPr txBox="1">
                <a:spLocks noRot="1" noChangeAspect="1" noMove="1" noResize="1" noEditPoints="1" noAdjustHandles="1" noChangeArrowheads="1" noChangeShapeType="1" noTextEdit="1"/>
              </p:cNvSpPr>
              <p:nvPr/>
            </p:nvSpPr>
            <p:spPr>
              <a:xfrm>
                <a:off x="809621" y="3158441"/>
                <a:ext cx="10572754" cy="461665"/>
              </a:xfrm>
              <a:prstGeom prst="rect">
                <a:avLst/>
              </a:prstGeom>
              <a:blipFill>
                <a:blip r:embed="rId5"/>
                <a:stretch>
                  <a:fillRect l="-840" t="-16216" b="-297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4249C031-CB1E-A74D-B1DB-3DB6284A16EB}"/>
                  </a:ext>
                </a:extLst>
              </p:cNvPr>
              <p:cNvSpPr txBox="1"/>
              <p:nvPr/>
            </p:nvSpPr>
            <p:spPr>
              <a:xfrm>
                <a:off x="809621" y="5647999"/>
                <a:ext cx="10572754" cy="1092287"/>
              </a:xfrm>
              <a:prstGeom prst="rect">
                <a:avLst/>
              </a:prstGeom>
              <a:noFill/>
            </p:spPr>
            <p:txBody>
              <a:bodyPr wrap="square" rtlCol="0">
                <a:spAutoFit/>
              </a:bodyPr>
              <a:lstStyle/>
              <a:p>
                <a:r>
                  <a:rPr lang="zh-CN" altLang="zh-CN" sz="2400" dirty="0"/>
                  <a:t>其中，</a:t>
                </a:r>
                <a14:m>
                  <m:oMath xmlns:m="http://schemas.openxmlformats.org/officeDocument/2006/math">
                    <m:d>
                      <m:dPr>
                        <m:ctrlPr>
                          <a:rPr lang="zh-CN" altLang="zh-CN" sz="2400"/>
                        </m:ctrlPr>
                      </m:dPr>
                      <m:e>
                        <m:sSub>
                          <m:sSubPr>
                            <m:ctrlPr>
                              <a:rPr lang="zh-CN" altLang="zh-CN" sz="2400"/>
                            </m:ctrlPr>
                          </m:sSubPr>
                          <m:e>
                            <m:r>
                              <a:rPr lang="en-US" altLang="zh-CN" sz="2400"/>
                              <m:t>𝑅</m:t>
                            </m:r>
                          </m:e>
                          <m:sub>
                            <m:r>
                              <a:rPr lang="en-US" altLang="zh-CN" sz="2400"/>
                              <m:t>𝐴</m:t>
                            </m:r>
                          </m:sub>
                        </m:sSub>
                        <m:r>
                          <a:rPr lang="en-US" altLang="zh-CN" sz="2400"/>
                          <m:t>,  </m:t>
                        </m:r>
                        <m:r>
                          <a:rPr lang="en-US" altLang="zh-CN" sz="2400"/>
                          <m:t>𝑡𝐴</m:t>
                        </m:r>
                      </m:e>
                    </m:d>
                  </m:oMath>
                </a14:m>
                <a:r>
                  <a:rPr lang="zh-CN" altLang="zh-CN" sz="2400" dirty="0"/>
                  <a:t>和</a:t>
                </a:r>
                <a14:m>
                  <m:oMath xmlns:m="http://schemas.openxmlformats.org/officeDocument/2006/math">
                    <m:d>
                      <m:dPr>
                        <m:ctrlPr>
                          <a:rPr lang="zh-CN" altLang="zh-CN" sz="2400"/>
                        </m:ctrlPr>
                      </m:dPr>
                      <m:e>
                        <m:sSub>
                          <m:sSubPr>
                            <m:ctrlPr>
                              <a:rPr lang="zh-CN" altLang="zh-CN" sz="2400"/>
                            </m:ctrlPr>
                          </m:sSubPr>
                          <m:e>
                            <m:r>
                              <a:rPr lang="en-US" altLang="zh-CN" sz="2400"/>
                              <m:t>𝑅</m:t>
                            </m:r>
                          </m:e>
                          <m:sub>
                            <m:r>
                              <a:rPr lang="en-US" altLang="zh-CN" sz="2400"/>
                              <m:t>𝐵</m:t>
                            </m:r>
                          </m:sub>
                        </m:sSub>
                        <m:r>
                          <a:rPr lang="en-US" altLang="zh-CN" sz="2400"/>
                          <m:t>,  </m:t>
                        </m:r>
                        <m:r>
                          <a:rPr lang="en-US" altLang="zh-CN" sz="2400"/>
                          <m:t>𝑡𝐵</m:t>
                        </m:r>
                      </m:e>
                    </m:d>
                  </m:oMath>
                </a14:m>
                <a:r>
                  <a:rPr lang="zh-CN" altLang="zh-CN" sz="2400" dirty="0"/>
                  <a:t>分别是图像</a:t>
                </a:r>
                <a:r>
                  <a:rPr lang="en-US" altLang="zh-CN" sz="2400" dirty="0"/>
                  <a:t>A</a:t>
                </a:r>
                <a:r>
                  <a:rPr lang="zh-CN" altLang="zh-CN" sz="2400" dirty="0"/>
                  <a:t>和图像</a:t>
                </a:r>
                <a:r>
                  <a:rPr lang="en-US" altLang="zh-CN" sz="2400" dirty="0"/>
                  <a:t>B</a:t>
                </a:r>
                <a:r>
                  <a:rPr lang="zh-CN" altLang="zh-CN" sz="2400" dirty="0"/>
                  <a:t>的旋转矩阵和平移矢量，</a:t>
                </a:r>
                <a14:m>
                  <m:oMath xmlns:m="http://schemas.openxmlformats.org/officeDocument/2006/math">
                    <m:sSub>
                      <m:sSubPr>
                        <m:ctrlPr>
                          <a:rPr lang="zh-CN" altLang="zh-CN" sz="2400"/>
                        </m:ctrlPr>
                      </m:sSubPr>
                      <m:e>
                        <m:r>
                          <a:rPr lang="en-US" altLang="zh-CN" sz="2400"/>
                          <m:t>𝑑</m:t>
                        </m:r>
                      </m:e>
                      <m:sub>
                        <m:r>
                          <a:rPr lang="en-US" altLang="zh-CN" sz="2400"/>
                          <m:t>𝐴</m:t>
                        </m:r>
                      </m:sub>
                    </m:sSub>
                    <m:d>
                      <m:dPr>
                        <m:ctrlPr>
                          <a:rPr lang="zh-CN" altLang="zh-CN" sz="2400"/>
                        </m:ctrlPr>
                      </m:dPr>
                      <m:e>
                        <m:r>
                          <a:rPr lang="en-US" altLang="zh-CN" sz="2400"/>
                          <m:t>𝑓</m:t>
                        </m:r>
                      </m:e>
                    </m:d>
                  </m:oMath>
                </a14:m>
                <a:r>
                  <a:rPr lang="zh-CN" altLang="zh-CN" sz="2400" dirty="0"/>
                  <a:t>是图像</a:t>
                </a:r>
                <a:r>
                  <a:rPr lang="en-US" altLang="zh-CN" sz="2400" dirty="0"/>
                  <a:t>A</a:t>
                </a:r>
                <a:r>
                  <a:rPr lang="zh-CN" altLang="zh-CN" sz="2400" dirty="0"/>
                  <a:t>在</a:t>
                </a:r>
                <a:r>
                  <a:rPr lang="en-US" altLang="zh-CN" sz="2400" dirty="0"/>
                  <a:t>f</a:t>
                </a:r>
                <a:r>
                  <a:rPr lang="zh-CN" altLang="zh-CN" sz="2400" dirty="0"/>
                  <a:t>位置的深度图的值，</a:t>
                </a:r>
                <a14:m>
                  <m:oMath xmlns:m="http://schemas.openxmlformats.org/officeDocument/2006/math">
                    <m:r>
                      <a:rPr lang="en-US" altLang="zh-CN" sz="2400"/>
                      <m:t>𝑛</m:t>
                    </m:r>
                    <m:d>
                      <m:dPr>
                        <m:ctrlPr>
                          <a:rPr lang="zh-CN" altLang="zh-CN" sz="2400"/>
                        </m:ctrlPr>
                      </m:dPr>
                      <m:e>
                        <m:sSup>
                          <m:sSupPr>
                            <m:ctrlPr>
                              <a:rPr lang="zh-CN" altLang="zh-CN" sz="2400"/>
                            </m:ctrlPr>
                          </m:sSupPr>
                          <m:e>
                            <m:d>
                              <m:dPr>
                                <m:begChr m:val="["/>
                                <m:endChr m:val="]"/>
                                <m:ctrlPr>
                                  <a:rPr lang="zh-CN" altLang="zh-CN" sz="2400"/>
                                </m:ctrlPr>
                              </m:dPr>
                              <m:e>
                                <m:r>
                                  <a:rPr lang="en-US" altLang="zh-CN" sz="2400"/>
                                  <m:t>𝑥</m:t>
                                </m:r>
                                <m:r>
                                  <a:rPr lang="en-US" altLang="zh-CN" sz="2400"/>
                                  <m:t>,  </m:t>
                                </m:r>
                                <m:r>
                                  <a:rPr lang="en-US" altLang="zh-CN" sz="2400"/>
                                  <m:t>𝑦</m:t>
                                </m:r>
                                <m:r>
                                  <a:rPr lang="en-US" altLang="zh-CN" sz="2400"/>
                                  <m:t>,  </m:t>
                                </m:r>
                                <m:r>
                                  <a:rPr lang="en-US" altLang="zh-CN" sz="2400"/>
                                  <m:t>𝑧</m:t>
                                </m:r>
                              </m:e>
                            </m:d>
                          </m:e>
                          <m:sup>
                            <m:r>
                              <a:rPr lang="en-US" altLang="zh-CN" sz="2400"/>
                              <m:t>𝑇</m:t>
                            </m:r>
                          </m:sup>
                        </m:sSup>
                      </m:e>
                    </m:d>
                    <m:r>
                      <a:rPr lang="en-US" altLang="zh-CN" sz="2400"/>
                      <m:t>= </m:t>
                    </m:r>
                    <m:sSup>
                      <m:sSupPr>
                        <m:ctrlPr>
                          <a:rPr lang="zh-CN" altLang="zh-CN" sz="2400"/>
                        </m:ctrlPr>
                      </m:sSupPr>
                      <m:e>
                        <m:d>
                          <m:dPr>
                            <m:begChr m:val="["/>
                            <m:endChr m:val="]"/>
                            <m:ctrlPr>
                              <a:rPr lang="zh-CN" altLang="zh-CN" sz="2400"/>
                            </m:ctrlPr>
                          </m:dPr>
                          <m:e>
                            <m:f>
                              <m:fPr>
                                <m:ctrlPr>
                                  <a:rPr lang="zh-CN" altLang="zh-CN" sz="2400"/>
                                </m:ctrlPr>
                              </m:fPr>
                              <m:num>
                                <m:r>
                                  <a:rPr lang="en-US" altLang="zh-CN" sz="2400"/>
                                  <m:t>𝑥</m:t>
                                </m:r>
                              </m:num>
                              <m:den>
                                <m:r>
                                  <a:rPr lang="en-US" altLang="zh-CN" sz="2400"/>
                                  <m:t>𝑧</m:t>
                                </m:r>
                              </m:den>
                            </m:f>
                            <m:r>
                              <a:rPr lang="en-US" altLang="zh-CN" sz="2400"/>
                              <m:t>,  </m:t>
                            </m:r>
                            <m:f>
                              <m:fPr>
                                <m:ctrlPr>
                                  <a:rPr lang="zh-CN" altLang="zh-CN" sz="2400"/>
                                </m:ctrlPr>
                              </m:fPr>
                              <m:num>
                                <m:r>
                                  <a:rPr lang="en-US" altLang="zh-CN" sz="2400"/>
                                  <m:t>𝑦</m:t>
                                </m:r>
                              </m:num>
                              <m:den>
                                <m:r>
                                  <a:rPr lang="en-US" altLang="zh-CN" sz="2400"/>
                                  <m:t>𝑧</m:t>
                                </m:r>
                              </m:den>
                            </m:f>
                          </m:e>
                        </m:d>
                      </m:e>
                      <m:sup>
                        <m:r>
                          <a:rPr lang="en-US" altLang="zh-CN" sz="2400"/>
                          <m:t>𝑇</m:t>
                        </m:r>
                      </m:sup>
                    </m:sSup>
                  </m:oMath>
                </a14:m>
                <a:r>
                  <a:rPr lang="zh-CN" altLang="zh-CN" sz="2400" dirty="0"/>
                  <a:t> </a:t>
                </a:r>
                <a:endParaRPr lang="en-US" altLang="zh-CN" sz="2400" dirty="0"/>
              </a:p>
            </p:txBody>
          </p:sp>
        </mc:Choice>
        <mc:Fallback>
          <p:sp>
            <p:nvSpPr>
              <p:cNvPr id="10" name="文本框 9">
                <a:extLst>
                  <a:ext uri="{FF2B5EF4-FFF2-40B4-BE49-F238E27FC236}">
                    <a16:creationId xmlns:a16="http://schemas.microsoft.com/office/drawing/2014/main" id="{4249C031-CB1E-A74D-B1DB-3DB6284A16EB}"/>
                  </a:ext>
                </a:extLst>
              </p:cNvPr>
              <p:cNvSpPr txBox="1">
                <a:spLocks noRot="1" noChangeAspect="1" noMove="1" noResize="1" noEditPoints="1" noAdjustHandles="1" noChangeArrowheads="1" noChangeShapeType="1" noTextEdit="1"/>
              </p:cNvSpPr>
              <p:nvPr/>
            </p:nvSpPr>
            <p:spPr>
              <a:xfrm>
                <a:off x="809621" y="5647999"/>
                <a:ext cx="10572754" cy="1092287"/>
              </a:xfrm>
              <a:prstGeom prst="rect">
                <a:avLst/>
              </a:prstGeom>
              <a:blipFill>
                <a:blip r:embed="rId6"/>
                <a:stretch>
                  <a:fillRect l="-840" t="-6897" b="-34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239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517187BA-EC2A-3340-9C8C-B14CEEA07D70}"/>
                  </a:ext>
                </a:extLst>
              </p:cNvPr>
              <p:cNvSpPr txBox="1"/>
              <p:nvPr/>
            </p:nvSpPr>
            <p:spPr>
              <a:xfrm>
                <a:off x="809621" y="117714"/>
                <a:ext cx="10572754" cy="1938992"/>
              </a:xfrm>
              <a:prstGeom prst="rect">
                <a:avLst/>
              </a:prstGeom>
              <a:noFill/>
            </p:spPr>
            <p:txBody>
              <a:bodyPr wrap="square" rtlCol="0">
                <a:spAutoFit/>
              </a:bodyPr>
              <a:lstStyle/>
              <a:p>
                <a:r>
                  <a:rPr lang="zh-CN" altLang="en-US" sz="2400" b="1" dirty="0">
                    <a:solidFill>
                      <a:srgbClr val="FFC000"/>
                    </a:solidFill>
                  </a:rPr>
                  <a:t>对齐</a:t>
                </a:r>
                <a:endParaRPr lang="en-US" altLang="zh-CN" sz="2400" dirty="0"/>
              </a:p>
              <a:p>
                <a:endParaRPr lang="en-US" altLang="zh-CN" sz="2400" dirty="0"/>
              </a:p>
              <a:p>
                <a:r>
                  <a:rPr lang="zh-CN" altLang="en-US" sz="2400" dirty="0"/>
                  <a:t>由于大多数小基线深度图都是标准化的（包括</a:t>
                </a:r>
                <a:r>
                  <a:rPr lang="en-US" altLang="zh-CN" sz="2400" dirty="0"/>
                  <a:t>iPhone</a:t>
                </a:r>
                <a:r>
                  <a:rPr lang="zh-CN" altLang="en-US" sz="2400" dirty="0"/>
                  <a:t>生成的那些），因此它们不能严格对齐。通过引入描述每个深度图的全局变换的额外变量来解决此问题。作者首</a:t>
                </a:r>
                <a:r>
                  <a:rPr lang="zh-CN" altLang="zh-CN" sz="2400" dirty="0"/>
                  <a:t>先试图估计每个深度图的缩放因子</a:t>
                </a:r>
                <a14:m>
                  <m:oMath xmlns:m="http://schemas.openxmlformats.org/officeDocument/2006/math">
                    <m:sSub>
                      <m:sSubPr>
                        <m:ctrlPr>
                          <a:rPr lang="zh-CN" altLang="zh-CN" sz="2400"/>
                        </m:ctrlPr>
                      </m:sSubPr>
                      <m:e>
                        <m:r>
                          <a:rPr lang="en-US" altLang="zh-CN" sz="2400"/>
                          <m:t>𝑠</m:t>
                        </m:r>
                      </m:e>
                      <m:sub>
                        <m:r>
                          <a:rPr lang="en-US" altLang="zh-CN" sz="2400"/>
                          <m:t>𝐴</m:t>
                        </m:r>
                      </m:sub>
                    </m:sSub>
                  </m:oMath>
                </a14:m>
                <a:r>
                  <a:rPr lang="zh-CN" altLang="zh-CN" sz="2400" dirty="0"/>
                  <a:t>，将等式（</a:t>
                </a:r>
                <a:r>
                  <a:rPr lang="en-US" altLang="zh-CN" sz="2400" dirty="0"/>
                  <a:t>1</a:t>
                </a:r>
                <a:r>
                  <a:rPr lang="zh-CN" altLang="zh-CN" sz="2400" dirty="0"/>
                  <a:t>）中</a:t>
                </a:r>
                <a14:m>
                  <m:oMath xmlns:m="http://schemas.openxmlformats.org/officeDocument/2006/math">
                    <m:sSub>
                      <m:sSubPr>
                        <m:ctrlPr>
                          <a:rPr lang="zh-CN" altLang="zh-CN" sz="2400"/>
                        </m:ctrlPr>
                      </m:sSubPr>
                      <m:e>
                        <m:r>
                          <a:rPr lang="en-US" altLang="zh-CN" sz="2400"/>
                          <m:t>𝑑</m:t>
                        </m:r>
                      </m:e>
                      <m:sub>
                        <m:r>
                          <a:rPr lang="en-US" altLang="zh-CN" sz="2400"/>
                          <m:t>𝐴</m:t>
                        </m:r>
                      </m:sub>
                    </m:sSub>
                    <m:d>
                      <m:dPr>
                        <m:ctrlPr>
                          <a:rPr lang="zh-CN" altLang="zh-CN" sz="2400"/>
                        </m:ctrlPr>
                      </m:dPr>
                      <m:e>
                        <m:r>
                          <a:rPr lang="en-US" altLang="zh-CN" sz="2400"/>
                          <m:t>𝑓</m:t>
                        </m:r>
                      </m:e>
                    </m:d>
                  </m:oMath>
                </a14:m>
                <a:r>
                  <a:rPr lang="zh-CN" altLang="zh-CN" sz="2400" dirty="0"/>
                  <a:t>替换为： </a:t>
                </a:r>
                <a:endParaRPr lang="zh-CN" altLang="en-US" sz="2400" dirty="0"/>
              </a:p>
            </p:txBody>
          </p:sp>
        </mc:Choice>
        <mc:Fallback>
          <p:sp>
            <p:nvSpPr>
              <p:cNvPr id="8" name="文本框 7">
                <a:extLst>
                  <a:ext uri="{FF2B5EF4-FFF2-40B4-BE49-F238E27FC236}">
                    <a16:creationId xmlns:a16="http://schemas.microsoft.com/office/drawing/2014/main" id="{517187BA-EC2A-3340-9C8C-B14CEEA07D70}"/>
                  </a:ext>
                </a:extLst>
              </p:cNvPr>
              <p:cNvSpPr txBox="1">
                <a:spLocks noRot="1" noChangeAspect="1" noMove="1" noResize="1" noEditPoints="1" noAdjustHandles="1" noChangeArrowheads="1" noChangeShapeType="1" noTextEdit="1"/>
              </p:cNvSpPr>
              <p:nvPr/>
            </p:nvSpPr>
            <p:spPr>
              <a:xfrm>
                <a:off x="809621" y="117714"/>
                <a:ext cx="10572754" cy="1938992"/>
              </a:xfrm>
              <a:prstGeom prst="rect">
                <a:avLst/>
              </a:prstGeom>
              <a:blipFill>
                <a:blip r:embed="rId2"/>
                <a:stretch>
                  <a:fillRect l="-840" t="-3247" r="-120" b="-246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69D80ACB-CECC-144D-BB9B-1068F492AC7E}"/>
                  </a:ext>
                </a:extLst>
              </p:cNvPr>
              <p:cNvSpPr txBox="1"/>
              <p:nvPr/>
            </p:nvSpPr>
            <p:spPr>
              <a:xfrm>
                <a:off x="809621" y="3178623"/>
                <a:ext cx="10572754" cy="1200329"/>
              </a:xfrm>
              <a:prstGeom prst="rect">
                <a:avLst/>
              </a:prstGeom>
              <a:noFill/>
            </p:spPr>
            <p:txBody>
              <a:bodyPr wrap="square" rtlCol="0">
                <a:spAutoFit/>
              </a:bodyPr>
              <a:lstStyle/>
              <a:p>
                <a:r>
                  <a:rPr lang="zh-CN" altLang="zh-CN" sz="2400" dirty="0"/>
                  <a:t>其中，</a:t>
                </a:r>
                <a14:m>
                  <m:oMath xmlns:m="http://schemas.openxmlformats.org/officeDocument/2006/math">
                    <m:sSub>
                      <m:sSubPr>
                        <m:ctrlPr>
                          <a:rPr lang="zh-CN" altLang="zh-CN" sz="2400"/>
                        </m:ctrlPr>
                      </m:sSubPr>
                      <m:e>
                        <m:r>
                          <a:rPr lang="en-US" altLang="zh-CN" sz="2400"/>
                          <m:t>𝑠</m:t>
                        </m:r>
                      </m:e>
                      <m:sub>
                        <m:r>
                          <a:rPr lang="en-US" altLang="zh-CN" sz="2400"/>
                          <m:t>𝐴</m:t>
                        </m:r>
                      </m:sub>
                    </m:sSub>
                  </m:oMath>
                </a14:m>
                <a:r>
                  <a:rPr lang="zh-CN" altLang="zh-CN" sz="2400" dirty="0"/>
                  <a:t>是每个图像的额外优化变量。但由于许多深度图使用未知曲线进行归一化的，所以这并没有取得良好的效果。作者尝试了其他类型的全局变换，并通过</a:t>
                </a:r>
                <a:r>
                  <a:rPr lang="zh-CN" altLang="zh-CN" sz="2400" b="1" dirty="0">
                    <a:solidFill>
                      <a:srgbClr val="FFC000"/>
                    </a:solidFill>
                  </a:rPr>
                  <a:t>差异空间中的仿射变换</a:t>
                </a:r>
                <a:r>
                  <a:rPr lang="zh-CN" altLang="zh-CN" sz="2400" dirty="0"/>
                  <a:t>获得了最佳结果 </a:t>
                </a:r>
                <a:r>
                  <a:rPr lang="zh-CN" altLang="en-US" sz="2400" dirty="0"/>
                  <a:t>：</a:t>
                </a:r>
                <a:endParaRPr lang="en-US" altLang="zh-CN" sz="2400" dirty="0"/>
              </a:p>
            </p:txBody>
          </p:sp>
        </mc:Choice>
        <mc:Fallback>
          <p:sp>
            <p:nvSpPr>
              <p:cNvPr id="9" name="文本框 8">
                <a:extLst>
                  <a:ext uri="{FF2B5EF4-FFF2-40B4-BE49-F238E27FC236}">
                    <a16:creationId xmlns:a16="http://schemas.microsoft.com/office/drawing/2014/main" id="{69D80ACB-CECC-144D-BB9B-1068F492AC7E}"/>
                  </a:ext>
                </a:extLst>
              </p:cNvPr>
              <p:cNvSpPr txBox="1">
                <a:spLocks noRot="1" noChangeAspect="1" noMove="1" noResize="1" noEditPoints="1" noAdjustHandles="1" noChangeArrowheads="1" noChangeShapeType="1" noTextEdit="1"/>
              </p:cNvSpPr>
              <p:nvPr/>
            </p:nvSpPr>
            <p:spPr>
              <a:xfrm>
                <a:off x="809621" y="3178623"/>
                <a:ext cx="10572754" cy="1200329"/>
              </a:xfrm>
              <a:prstGeom prst="rect">
                <a:avLst/>
              </a:prstGeom>
              <a:blipFill>
                <a:blip r:embed="rId3"/>
                <a:stretch>
                  <a:fillRect l="-840" t="-4167" r="-600" b="-104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4249C031-CB1E-A74D-B1DB-3DB6284A16EB}"/>
                  </a:ext>
                </a:extLst>
              </p:cNvPr>
              <p:cNvSpPr txBox="1"/>
              <p:nvPr/>
            </p:nvSpPr>
            <p:spPr>
              <a:xfrm>
                <a:off x="809621" y="5904476"/>
                <a:ext cx="10572754" cy="461665"/>
              </a:xfrm>
              <a:prstGeom prst="rect">
                <a:avLst/>
              </a:prstGeom>
              <a:noFill/>
            </p:spPr>
            <p:txBody>
              <a:bodyPr wrap="square" rtlCol="0">
                <a:spAutoFit/>
              </a:bodyPr>
              <a:lstStyle/>
              <a:p>
                <a14:m>
                  <m:oMath xmlns:m="http://schemas.openxmlformats.org/officeDocument/2006/math">
                    <m:sSub>
                      <m:sSubPr>
                        <m:ctrlPr>
                          <a:rPr lang="zh-CN" altLang="zh-CN" sz="2400"/>
                        </m:ctrlPr>
                      </m:sSubPr>
                      <m:e>
                        <m:r>
                          <a:rPr lang="en-US" altLang="zh-CN" sz="2400"/>
                          <m:t>𝑠</m:t>
                        </m:r>
                      </m:e>
                      <m:sub>
                        <m:r>
                          <a:rPr lang="en-US" altLang="zh-CN" sz="2400"/>
                          <m:t>𝐴</m:t>
                        </m:r>
                      </m:sub>
                    </m:sSub>
                  </m:oMath>
                </a14:m>
                <a:r>
                  <a:rPr lang="zh-CN" altLang="zh-CN" sz="2400" dirty="0"/>
                  <a:t>和</a:t>
                </a:r>
                <a14:m>
                  <m:oMath xmlns:m="http://schemas.openxmlformats.org/officeDocument/2006/math">
                    <m:sSub>
                      <m:sSubPr>
                        <m:ctrlPr>
                          <a:rPr lang="zh-CN" altLang="zh-CN" sz="2400"/>
                        </m:ctrlPr>
                      </m:sSubPr>
                      <m:e>
                        <m:r>
                          <a:rPr lang="en-US" altLang="zh-CN" sz="2400"/>
                          <m:t>𝑜</m:t>
                        </m:r>
                      </m:e>
                      <m:sub>
                        <m:r>
                          <a:rPr lang="en-US" altLang="zh-CN" sz="2400"/>
                          <m:t>𝐴</m:t>
                        </m:r>
                      </m:sub>
                    </m:sSub>
                  </m:oMath>
                </a14:m>
                <a:r>
                  <a:rPr lang="zh-CN" altLang="zh-CN" sz="2400" dirty="0"/>
                  <a:t>分别是每张图像的缩放比例和偏移系数 </a:t>
                </a:r>
                <a:endParaRPr lang="en-US" altLang="zh-CN" sz="2400" dirty="0"/>
              </a:p>
            </p:txBody>
          </p:sp>
        </mc:Choice>
        <mc:Fallback>
          <p:sp>
            <p:nvSpPr>
              <p:cNvPr id="10" name="文本框 9">
                <a:extLst>
                  <a:ext uri="{FF2B5EF4-FFF2-40B4-BE49-F238E27FC236}">
                    <a16:creationId xmlns:a16="http://schemas.microsoft.com/office/drawing/2014/main" id="{4249C031-CB1E-A74D-B1DB-3DB6284A16EB}"/>
                  </a:ext>
                </a:extLst>
              </p:cNvPr>
              <p:cNvSpPr txBox="1">
                <a:spLocks noRot="1" noChangeAspect="1" noMove="1" noResize="1" noEditPoints="1" noAdjustHandles="1" noChangeArrowheads="1" noChangeShapeType="1" noTextEdit="1"/>
              </p:cNvSpPr>
              <p:nvPr/>
            </p:nvSpPr>
            <p:spPr>
              <a:xfrm>
                <a:off x="809621" y="5904476"/>
                <a:ext cx="10572754" cy="461665"/>
              </a:xfrm>
              <a:prstGeom prst="rect">
                <a:avLst/>
              </a:prstGeom>
              <a:blipFill>
                <a:blip r:embed="rId4"/>
                <a:stretch>
                  <a:fillRect t="-16216" b="-2432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AA17FAA9-5861-F047-923C-CF83DD45DD5A}"/>
              </a:ext>
            </a:extLst>
          </p:cNvPr>
          <p:cNvPicPr/>
          <p:nvPr/>
        </p:nvPicPr>
        <p:blipFill>
          <a:blip r:embed="rId5"/>
          <a:stretch>
            <a:fillRect/>
          </a:stretch>
        </p:blipFill>
        <p:spPr>
          <a:xfrm>
            <a:off x="2260198" y="2251653"/>
            <a:ext cx="7671600" cy="708792"/>
          </a:xfrm>
          <a:prstGeom prst="rect">
            <a:avLst/>
          </a:prstGeom>
        </p:spPr>
      </p:pic>
      <p:pic>
        <p:nvPicPr>
          <p:cNvPr id="11" name="图片 10">
            <a:extLst>
              <a:ext uri="{FF2B5EF4-FFF2-40B4-BE49-F238E27FC236}">
                <a16:creationId xmlns:a16="http://schemas.microsoft.com/office/drawing/2014/main" id="{66167C2F-A906-5C4F-A65B-6B7CE6B82426}"/>
              </a:ext>
            </a:extLst>
          </p:cNvPr>
          <p:cNvPicPr/>
          <p:nvPr/>
        </p:nvPicPr>
        <p:blipFill>
          <a:blip r:embed="rId6"/>
          <a:stretch>
            <a:fillRect/>
          </a:stretch>
        </p:blipFill>
        <p:spPr>
          <a:xfrm>
            <a:off x="2260198" y="4672466"/>
            <a:ext cx="7671600" cy="795653"/>
          </a:xfrm>
          <a:prstGeom prst="rect">
            <a:avLst/>
          </a:prstGeom>
        </p:spPr>
      </p:pic>
    </p:spTree>
    <p:extLst>
      <p:ext uri="{BB962C8B-B14F-4D97-AF65-F5344CB8AC3E}">
        <p14:creationId xmlns:p14="http://schemas.microsoft.com/office/powerpoint/2010/main" val="408437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8FCAA34-468A-D543-BE11-129D791B9E9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1659" y="908824"/>
            <a:ext cx="10948682" cy="5040351"/>
          </a:xfrm>
          <a:prstGeom prst="rect">
            <a:avLst/>
          </a:prstGeom>
        </p:spPr>
      </p:pic>
    </p:spTree>
    <p:extLst>
      <p:ext uri="{BB962C8B-B14F-4D97-AF65-F5344CB8AC3E}">
        <p14:creationId xmlns:p14="http://schemas.microsoft.com/office/powerpoint/2010/main" val="47067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517187BA-EC2A-3340-9C8C-B14CEEA07D70}"/>
              </a:ext>
            </a:extLst>
          </p:cNvPr>
          <p:cNvSpPr txBox="1"/>
          <p:nvPr/>
        </p:nvSpPr>
        <p:spPr>
          <a:xfrm>
            <a:off x="809621" y="262678"/>
            <a:ext cx="10572754" cy="1938992"/>
          </a:xfrm>
          <a:prstGeom prst="rect">
            <a:avLst/>
          </a:prstGeom>
          <a:noFill/>
        </p:spPr>
        <p:txBody>
          <a:bodyPr wrap="square" rtlCol="0">
            <a:spAutoFit/>
          </a:bodyPr>
          <a:lstStyle/>
          <a:p>
            <a:r>
              <a:rPr lang="zh-CN" altLang="en-US" sz="2400" b="1" dirty="0">
                <a:solidFill>
                  <a:srgbClr val="FFC000"/>
                </a:solidFill>
              </a:rPr>
              <a:t>对齐</a:t>
            </a:r>
            <a:endParaRPr lang="en-US" altLang="zh-CN" sz="2400" dirty="0"/>
          </a:p>
          <a:p>
            <a:endParaRPr lang="en-US" altLang="zh-CN" sz="2400" dirty="0"/>
          </a:p>
          <a:p>
            <a:r>
              <a:rPr lang="zh-CN" altLang="en-US" sz="2400" dirty="0"/>
              <a:t>引入</a:t>
            </a:r>
            <a:r>
              <a:rPr lang="zh-CN" altLang="zh-CN" sz="2400" dirty="0"/>
              <a:t>估计用于使每个深度图变形的空间变化调整场，修改了方程（</a:t>
            </a:r>
            <a:r>
              <a:rPr lang="en-US" altLang="zh-CN" sz="2400" dirty="0"/>
              <a:t>4</a:t>
            </a:r>
            <a:r>
              <a:rPr lang="zh-CN" altLang="zh-CN" sz="2400" dirty="0"/>
              <a:t>）中的仿射模型，用在图像上进行</a:t>
            </a:r>
            <a:r>
              <a:rPr lang="zh-CN" altLang="zh-CN" sz="2400" b="1" dirty="0">
                <a:solidFill>
                  <a:srgbClr val="FFC000"/>
                </a:solidFill>
              </a:rPr>
              <a:t>双线性插值的</a:t>
            </a:r>
            <a:r>
              <a:rPr lang="en-US" altLang="zh-CN" sz="2400" b="1" dirty="0">
                <a:solidFill>
                  <a:srgbClr val="FFC000"/>
                </a:solidFill>
              </a:rPr>
              <a:t>5</a:t>
            </a:r>
            <a:r>
              <a:rPr lang="zh-CN" altLang="zh-CN" sz="2400" b="1" dirty="0">
                <a:solidFill>
                  <a:srgbClr val="FFC000"/>
                </a:solidFill>
              </a:rPr>
              <a:t>×</a:t>
            </a:r>
            <a:r>
              <a:rPr lang="en-US" altLang="zh-CN" sz="2400" b="1" dirty="0">
                <a:solidFill>
                  <a:srgbClr val="FFC000"/>
                </a:solidFill>
              </a:rPr>
              <a:t>5</a:t>
            </a:r>
            <a:r>
              <a:rPr lang="zh-CN" altLang="zh-CN" sz="2400" b="1" dirty="0">
                <a:solidFill>
                  <a:srgbClr val="FFC000"/>
                </a:solidFill>
              </a:rPr>
              <a:t>规则网格值</a:t>
            </a:r>
            <a:r>
              <a:rPr lang="zh-CN" altLang="zh-CN" sz="2400" dirty="0"/>
              <a:t>替换全局缩放比例和偏移系数 </a:t>
            </a:r>
            <a:endParaRPr lang="zh-CN" altLang="en-US" sz="2400" dirty="0"/>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69D80ACB-CECC-144D-BB9B-1068F492AC7E}"/>
                  </a:ext>
                </a:extLst>
              </p:cNvPr>
              <p:cNvSpPr txBox="1"/>
              <p:nvPr/>
            </p:nvSpPr>
            <p:spPr>
              <a:xfrm>
                <a:off x="809621" y="3869996"/>
                <a:ext cx="10572754" cy="852990"/>
              </a:xfrm>
              <a:prstGeom prst="rect">
                <a:avLst/>
              </a:prstGeom>
              <a:noFill/>
            </p:spPr>
            <p:txBody>
              <a:bodyPr wrap="square" rtlCol="0">
                <a:spAutoFit/>
              </a:bodyPr>
              <a:lstStyle/>
              <a:p>
                <a:r>
                  <a:rPr lang="zh-CN" altLang="zh-CN" sz="2400" dirty="0"/>
                  <a:t>其中，</a:t>
                </a:r>
                <a14:m>
                  <m:oMath xmlns:m="http://schemas.openxmlformats.org/officeDocument/2006/math">
                    <m:sSub>
                      <m:sSubPr>
                        <m:ctrlPr>
                          <a:rPr lang="zh-CN" altLang="zh-CN" sz="2400"/>
                        </m:ctrlPr>
                      </m:sSubPr>
                      <m:e>
                        <m:r>
                          <a:rPr lang="en-US" altLang="zh-CN" sz="2400"/>
                          <m:t>𝑠</m:t>
                        </m:r>
                      </m:e>
                      <m:sub>
                        <m:r>
                          <a:rPr lang="en-US" altLang="zh-CN" sz="2400"/>
                          <m:t>𝐴</m:t>
                        </m:r>
                      </m:sub>
                    </m:sSub>
                    <m:d>
                      <m:dPr>
                        <m:ctrlPr>
                          <a:rPr lang="zh-CN" altLang="zh-CN" sz="2400"/>
                        </m:ctrlPr>
                      </m:dPr>
                      <m:e>
                        <m:r>
                          <a:rPr lang="en-US" altLang="zh-CN" sz="2400"/>
                          <m:t>𝑓</m:t>
                        </m:r>
                      </m:e>
                    </m:d>
                    <m:r>
                      <a:rPr lang="en-US" altLang="zh-CN" sz="2400"/>
                      <m:t>= </m:t>
                    </m:r>
                    <m:nary>
                      <m:naryPr>
                        <m:chr m:val="∑"/>
                        <m:limLoc m:val="subSup"/>
                        <m:supHide m:val="on"/>
                        <m:ctrlPr>
                          <a:rPr lang="zh-CN" altLang="zh-CN" sz="2400"/>
                        </m:ctrlPr>
                      </m:naryPr>
                      <m:sub>
                        <m:r>
                          <a:rPr lang="en-US" altLang="zh-CN" sz="2400"/>
                          <m:t>𝑖</m:t>
                        </m:r>
                      </m:sub>
                      <m:sup/>
                      <m:e>
                        <m:sSub>
                          <m:sSubPr>
                            <m:ctrlPr>
                              <a:rPr lang="zh-CN" altLang="zh-CN" sz="2400"/>
                            </m:ctrlPr>
                          </m:sSubPr>
                          <m:e>
                            <m:r>
                              <a:rPr lang="en-US" altLang="zh-CN" sz="2400"/>
                              <m:t>𝑤</m:t>
                            </m:r>
                          </m:e>
                          <m:sub>
                            <m:r>
                              <a:rPr lang="en-US" altLang="zh-CN" sz="2400"/>
                              <m:t>𝑖</m:t>
                            </m:r>
                          </m:sub>
                        </m:sSub>
                        <m:d>
                          <m:dPr>
                            <m:ctrlPr>
                              <a:rPr lang="zh-CN" altLang="zh-CN" sz="2400"/>
                            </m:ctrlPr>
                          </m:dPr>
                          <m:e>
                            <m:r>
                              <a:rPr lang="en-US" altLang="zh-CN" sz="2400"/>
                              <m:t>𝑓</m:t>
                            </m:r>
                          </m:e>
                        </m:d>
                        <m:sSubSup>
                          <m:sSubSupPr>
                            <m:ctrlPr>
                              <a:rPr lang="zh-CN" altLang="zh-CN" sz="2400"/>
                            </m:ctrlPr>
                          </m:sSubSupPr>
                          <m:e>
                            <m:acc>
                              <m:accPr>
                                <m:chr m:val="̂"/>
                                <m:ctrlPr>
                                  <a:rPr lang="zh-CN" altLang="zh-CN" sz="2400"/>
                                </m:ctrlPr>
                              </m:accPr>
                              <m:e>
                                <m:r>
                                  <a:rPr lang="en-US" altLang="zh-CN" sz="2400"/>
                                  <m:t>𝑠</m:t>
                                </m:r>
                              </m:e>
                            </m:acc>
                          </m:e>
                          <m:sub>
                            <m:r>
                              <a:rPr lang="en-US" altLang="zh-CN" sz="2400"/>
                              <m:t>𝐴</m:t>
                            </m:r>
                          </m:sub>
                          <m:sup>
                            <m:r>
                              <a:rPr lang="en-US" altLang="zh-CN" sz="2400"/>
                              <m:t>𝑖</m:t>
                            </m:r>
                          </m:sup>
                        </m:sSubSup>
                      </m:e>
                    </m:nary>
                  </m:oMath>
                </a14:m>
                <a:r>
                  <a:rPr lang="zh-CN" altLang="zh-CN" sz="2400" dirty="0"/>
                  <a:t>，</a:t>
                </a:r>
                <a14:m>
                  <m:oMath xmlns:m="http://schemas.openxmlformats.org/officeDocument/2006/math">
                    <m:sSub>
                      <m:sSubPr>
                        <m:ctrlPr>
                          <a:rPr lang="zh-CN" altLang="zh-CN" sz="2400"/>
                        </m:ctrlPr>
                      </m:sSubPr>
                      <m:e>
                        <m:r>
                          <a:rPr lang="en-US" altLang="zh-CN" sz="2400"/>
                          <m:t>𝑜</m:t>
                        </m:r>
                      </m:e>
                      <m:sub>
                        <m:r>
                          <a:rPr lang="en-US" altLang="zh-CN" sz="2400"/>
                          <m:t>𝐴</m:t>
                        </m:r>
                      </m:sub>
                    </m:sSub>
                    <m:d>
                      <m:dPr>
                        <m:ctrlPr>
                          <a:rPr lang="zh-CN" altLang="zh-CN" sz="2400"/>
                        </m:ctrlPr>
                      </m:dPr>
                      <m:e>
                        <m:r>
                          <a:rPr lang="en-US" altLang="zh-CN" sz="2400"/>
                          <m:t>𝑓</m:t>
                        </m:r>
                      </m:e>
                    </m:d>
                    <m:r>
                      <a:rPr lang="en-US" altLang="zh-CN" sz="2400"/>
                      <m:t>= </m:t>
                    </m:r>
                    <m:nary>
                      <m:naryPr>
                        <m:chr m:val="∑"/>
                        <m:limLoc m:val="subSup"/>
                        <m:supHide m:val="on"/>
                        <m:ctrlPr>
                          <a:rPr lang="zh-CN" altLang="zh-CN" sz="2400"/>
                        </m:ctrlPr>
                      </m:naryPr>
                      <m:sub>
                        <m:r>
                          <a:rPr lang="en-US" altLang="zh-CN" sz="2400"/>
                          <m:t>𝑖</m:t>
                        </m:r>
                      </m:sub>
                      <m:sup/>
                      <m:e>
                        <m:sSub>
                          <m:sSubPr>
                            <m:ctrlPr>
                              <a:rPr lang="zh-CN" altLang="zh-CN" sz="2400"/>
                            </m:ctrlPr>
                          </m:sSubPr>
                          <m:e>
                            <m:r>
                              <a:rPr lang="en-US" altLang="zh-CN" sz="2400"/>
                              <m:t>𝑤</m:t>
                            </m:r>
                          </m:e>
                          <m:sub>
                            <m:r>
                              <a:rPr lang="en-US" altLang="zh-CN" sz="2400"/>
                              <m:t>𝑖</m:t>
                            </m:r>
                          </m:sub>
                        </m:sSub>
                        <m:d>
                          <m:dPr>
                            <m:ctrlPr>
                              <a:rPr lang="zh-CN" altLang="zh-CN" sz="2400"/>
                            </m:ctrlPr>
                          </m:dPr>
                          <m:e>
                            <m:r>
                              <a:rPr lang="en-US" altLang="zh-CN" sz="2400"/>
                              <m:t>𝑓</m:t>
                            </m:r>
                          </m:e>
                        </m:d>
                        <m:sSubSup>
                          <m:sSubSupPr>
                            <m:ctrlPr>
                              <a:rPr lang="zh-CN" altLang="zh-CN" sz="2400"/>
                            </m:ctrlPr>
                          </m:sSubSupPr>
                          <m:e>
                            <m:acc>
                              <m:accPr>
                                <m:chr m:val="̂"/>
                                <m:ctrlPr>
                                  <a:rPr lang="zh-CN" altLang="zh-CN" sz="2400"/>
                                </m:ctrlPr>
                              </m:accPr>
                              <m:e>
                                <m:r>
                                  <a:rPr lang="en-US" altLang="zh-CN" sz="2400"/>
                                  <m:t>𝑜</m:t>
                                </m:r>
                              </m:e>
                            </m:acc>
                          </m:e>
                          <m:sub>
                            <m:r>
                              <a:rPr lang="en-US" altLang="zh-CN" sz="2400"/>
                              <m:t>𝐴</m:t>
                            </m:r>
                          </m:sub>
                          <m:sup>
                            <m:r>
                              <a:rPr lang="en-US" altLang="zh-CN" sz="2400"/>
                              <m:t>𝑖</m:t>
                            </m:r>
                          </m:sup>
                        </m:sSubSup>
                      </m:e>
                    </m:nary>
                  </m:oMath>
                </a14:m>
                <a:r>
                  <a:rPr lang="zh-CN" altLang="zh-CN" sz="2400" dirty="0"/>
                  <a:t>，</a:t>
                </a:r>
                <a14:m>
                  <m:oMath xmlns:m="http://schemas.openxmlformats.org/officeDocument/2006/math">
                    <m:sSub>
                      <m:sSubPr>
                        <m:ctrlPr>
                          <a:rPr lang="zh-CN" altLang="zh-CN" sz="2400"/>
                        </m:ctrlPr>
                      </m:sSubPr>
                      <m:e>
                        <m:r>
                          <a:rPr lang="en-US" altLang="zh-CN" sz="2400"/>
                          <m:t>𝑤</m:t>
                        </m:r>
                      </m:e>
                      <m:sub>
                        <m:r>
                          <a:rPr lang="en-US" altLang="zh-CN" sz="2400"/>
                          <m:t>𝑖</m:t>
                        </m:r>
                      </m:sub>
                    </m:sSub>
                    <m:d>
                      <m:dPr>
                        <m:ctrlPr>
                          <a:rPr lang="zh-CN" altLang="zh-CN" sz="2400"/>
                        </m:ctrlPr>
                      </m:dPr>
                      <m:e>
                        <m:r>
                          <a:rPr lang="en-US" altLang="zh-CN" sz="2400"/>
                          <m:t>𝑓</m:t>
                        </m:r>
                      </m:e>
                    </m:d>
                  </m:oMath>
                </a14:m>
                <a:r>
                  <a:rPr lang="zh-CN" altLang="zh-CN" sz="2400" dirty="0"/>
                  <a:t>是位置</a:t>
                </a:r>
                <a:r>
                  <a:rPr lang="en-US" altLang="zh-CN" sz="2400" dirty="0"/>
                  <a:t>f</a:t>
                </a:r>
                <a:r>
                  <a:rPr lang="zh-CN" altLang="zh-CN" sz="2400" dirty="0"/>
                  <a:t>处的双线性插值权重。为了使变形区域更平滑，额外计算了相邻网格值之间的差异：</a:t>
                </a:r>
              </a:p>
            </p:txBody>
          </p:sp>
        </mc:Choice>
        <mc:Fallback>
          <p:sp>
            <p:nvSpPr>
              <p:cNvPr id="9" name="文本框 8">
                <a:extLst>
                  <a:ext uri="{FF2B5EF4-FFF2-40B4-BE49-F238E27FC236}">
                    <a16:creationId xmlns:a16="http://schemas.microsoft.com/office/drawing/2014/main" id="{69D80ACB-CECC-144D-BB9B-1068F492AC7E}"/>
                  </a:ext>
                </a:extLst>
              </p:cNvPr>
              <p:cNvSpPr txBox="1">
                <a:spLocks noRot="1" noChangeAspect="1" noMove="1" noResize="1" noEditPoints="1" noAdjustHandles="1" noChangeArrowheads="1" noChangeShapeType="1" noTextEdit="1"/>
              </p:cNvSpPr>
              <p:nvPr/>
            </p:nvSpPr>
            <p:spPr>
              <a:xfrm>
                <a:off x="809621" y="3869996"/>
                <a:ext cx="10572754" cy="852990"/>
              </a:xfrm>
              <a:prstGeom prst="rect">
                <a:avLst/>
              </a:prstGeom>
              <a:blipFill>
                <a:blip r:embed="rId2"/>
                <a:stretch>
                  <a:fillRect l="-840" t="-64706" b="-61765"/>
                </a:stretch>
              </a:blipFill>
            </p:spPr>
            <p:txBody>
              <a:bodyPr/>
              <a:lstStyle/>
              <a:p>
                <a:r>
                  <a:rPr lang="zh-CN" altLang="en-US">
                    <a:noFill/>
                  </a:rPr>
                  <a:t> </a:t>
                </a:r>
              </a:p>
            </p:txBody>
          </p:sp>
        </mc:Fallback>
      </mc:AlternateContent>
      <p:pic>
        <p:nvPicPr>
          <p:cNvPr id="12" name="图片 11">
            <a:extLst>
              <a:ext uri="{FF2B5EF4-FFF2-40B4-BE49-F238E27FC236}">
                <a16:creationId xmlns:a16="http://schemas.microsoft.com/office/drawing/2014/main" id="{C49FAF75-1AA4-C843-BD6A-74082B7AEA06}"/>
              </a:ext>
            </a:extLst>
          </p:cNvPr>
          <p:cNvPicPr/>
          <p:nvPr/>
        </p:nvPicPr>
        <p:blipFill>
          <a:blip r:embed="rId3"/>
          <a:stretch>
            <a:fillRect/>
          </a:stretch>
        </p:blipFill>
        <p:spPr>
          <a:xfrm>
            <a:off x="2260198" y="2518552"/>
            <a:ext cx="7671600" cy="915500"/>
          </a:xfrm>
          <a:prstGeom prst="rect">
            <a:avLst/>
          </a:prstGeom>
        </p:spPr>
      </p:pic>
      <p:pic>
        <p:nvPicPr>
          <p:cNvPr id="13" name="图片 12">
            <a:extLst>
              <a:ext uri="{FF2B5EF4-FFF2-40B4-BE49-F238E27FC236}">
                <a16:creationId xmlns:a16="http://schemas.microsoft.com/office/drawing/2014/main" id="{C2F07D3C-8368-9B45-81C1-672A11B06979}"/>
              </a:ext>
            </a:extLst>
          </p:cNvPr>
          <p:cNvPicPr>
            <a:picLocks noChangeAspect="1"/>
          </p:cNvPicPr>
          <p:nvPr/>
        </p:nvPicPr>
        <p:blipFill>
          <a:blip r:embed="rId4"/>
          <a:stretch>
            <a:fillRect/>
          </a:stretch>
        </p:blipFill>
        <p:spPr>
          <a:xfrm>
            <a:off x="2260198" y="5216876"/>
            <a:ext cx="7671600" cy="889166"/>
          </a:xfrm>
          <a:prstGeom prst="rect">
            <a:avLst/>
          </a:prstGeom>
        </p:spPr>
      </p:pic>
    </p:spTree>
    <p:extLst>
      <p:ext uri="{BB962C8B-B14F-4D97-AF65-F5344CB8AC3E}">
        <p14:creationId xmlns:p14="http://schemas.microsoft.com/office/powerpoint/2010/main" val="339735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517187BA-EC2A-3340-9C8C-B14CEEA07D70}"/>
              </a:ext>
            </a:extLst>
          </p:cNvPr>
          <p:cNvSpPr txBox="1"/>
          <p:nvPr/>
        </p:nvSpPr>
        <p:spPr>
          <a:xfrm>
            <a:off x="809621" y="117714"/>
            <a:ext cx="10572754" cy="1200329"/>
          </a:xfrm>
          <a:prstGeom prst="rect">
            <a:avLst/>
          </a:prstGeom>
          <a:noFill/>
        </p:spPr>
        <p:txBody>
          <a:bodyPr wrap="square" rtlCol="0">
            <a:spAutoFit/>
          </a:bodyPr>
          <a:lstStyle/>
          <a:p>
            <a:r>
              <a:rPr lang="zh-CN" altLang="en-US" sz="2400" b="1" dirty="0">
                <a:solidFill>
                  <a:srgbClr val="FFC000"/>
                </a:solidFill>
              </a:rPr>
              <a:t>对齐</a:t>
            </a:r>
            <a:endParaRPr lang="en-US" altLang="zh-CN" sz="2400" b="1" dirty="0">
              <a:solidFill>
                <a:srgbClr val="FFC000"/>
              </a:solidFill>
            </a:endParaRPr>
          </a:p>
          <a:p>
            <a:endParaRPr lang="en-US" altLang="zh-CN" sz="2400" dirty="0"/>
          </a:p>
          <a:p>
            <a:r>
              <a:rPr lang="zh-CN" altLang="zh-CN" sz="2400" dirty="0"/>
              <a:t>作者添加一个正则化项，使场景中的整体缩放</a:t>
            </a:r>
            <a:r>
              <a:rPr lang="zh-CN" altLang="en-US" sz="2400" dirty="0"/>
              <a:t>保持协调</a:t>
            </a:r>
            <a:r>
              <a:rPr lang="zh-CN" altLang="zh-CN" sz="2400" dirty="0"/>
              <a:t>： </a:t>
            </a:r>
            <a:endParaRPr lang="en-US" altLang="zh-CN" sz="2400" dirty="0"/>
          </a:p>
        </p:txBody>
      </p:sp>
      <p:pic>
        <p:nvPicPr>
          <p:cNvPr id="7" name="图片 6">
            <a:extLst>
              <a:ext uri="{FF2B5EF4-FFF2-40B4-BE49-F238E27FC236}">
                <a16:creationId xmlns:a16="http://schemas.microsoft.com/office/drawing/2014/main" id="{D14D8EB2-3F72-F049-B9CC-1C563DBF7467}"/>
              </a:ext>
            </a:extLst>
          </p:cNvPr>
          <p:cNvPicPr>
            <a:picLocks noChangeAspect="1"/>
          </p:cNvPicPr>
          <p:nvPr/>
        </p:nvPicPr>
        <p:blipFill>
          <a:blip r:embed="rId2"/>
          <a:stretch>
            <a:fillRect/>
          </a:stretch>
        </p:blipFill>
        <p:spPr>
          <a:xfrm>
            <a:off x="2260194" y="1802644"/>
            <a:ext cx="7671600" cy="874378"/>
          </a:xfrm>
          <a:prstGeom prst="rect">
            <a:avLst/>
          </a:prstGeom>
        </p:spPr>
      </p:pic>
      <p:pic>
        <p:nvPicPr>
          <p:cNvPr id="10" name="图片 9">
            <a:extLst>
              <a:ext uri="{FF2B5EF4-FFF2-40B4-BE49-F238E27FC236}">
                <a16:creationId xmlns:a16="http://schemas.microsoft.com/office/drawing/2014/main" id="{8AA2D65D-6FC7-B042-BDB2-4C81F4A8D545}"/>
              </a:ext>
            </a:extLst>
          </p:cNvPr>
          <p:cNvPicPr/>
          <p:nvPr/>
        </p:nvPicPr>
        <p:blipFill>
          <a:blip r:embed="rId3"/>
          <a:stretch>
            <a:fillRect/>
          </a:stretch>
        </p:blipFill>
        <p:spPr>
          <a:xfrm>
            <a:off x="2260190" y="4474168"/>
            <a:ext cx="7671604" cy="874378"/>
          </a:xfrm>
          <a:prstGeom prst="rect">
            <a:avLst/>
          </a:prstGeom>
        </p:spPr>
      </p:pic>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80D7E6D-84FC-044D-8286-2FED3BF1D7DD}"/>
                  </a:ext>
                </a:extLst>
              </p:cNvPr>
              <p:cNvSpPr txBox="1"/>
              <p:nvPr/>
            </p:nvSpPr>
            <p:spPr>
              <a:xfrm>
                <a:off x="809617" y="5958019"/>
                <a:ext cx="10572754" cy="470000"/>
              </a:xfrm>
              <a:prstGeom prst="rect">
                <a:avLst/>
              </a:prstGeom>
              <a:noFill/>
            </p:spPr>
            <p:txBody>
              <a:bodyPr wrap="square" rtlCol="0">
                <a:spAutoFit/>
              </a:bodyPr>
              <a:lstStyle/>
              <a:p>
                <a:r>
                  <a:rPr lang="zh-CN" altLang="zh-CN" sz="2400" dirty="0"/>
                  <a:t>其中，平衡系数</a:t>
                </a:r>
                <a14:m>
                  <m:oMath xmlns:m="http://schemas.openxmlformats.org/officeDocument/2006/math">
                    <m:sSub>
                      <m:sSubPr>
                        <m:ctrlPr>
                          <a:rPr lang="zh-CN" altLang="zh-CN" sz="2400"/>
                        </m:ctrlPr>
                      </m:sSubPr>
                      <m:e>
                        <m:r>
                          <a:rPr lang="en-US" altLang="zh-CN" sz="2400"/>
                          <m:t>𝜆</m:t>
                        </m:r>
                      </m:e>
                      <m:sub>
                        <m:r>
                          <a:rPr lang="en-US" altLang="zh-CN" sz="2400"/>
                          <m:t>1</m:t>
                        </m:r>
                      </m:sub>
                    </m:sSub>
                    <m:r>
                      <a:rPr lang="en-US" altLang="zh-CN" sz="2400"/>
                      <m:t> = </m:t>
                    </m:r>
                    <m:sSup>
                      <m:sSupPr>
                        <m:ctrlPr>
                          <a:rPr lang="zh-CN" altLang="zh-CN" sz="2400"/>
                        </m:ctrlPr>
                      </m:sSupPr>
                      <m:e>
                        <m:r>
                          <a:rPr lang="en-US" altLang="zh-CN" sz="2400"/>
                          <m:t>10</m:t>
                        </m:r>
                      </m:e>
                      <m:sup>
                        <m:r>
                          <a:rPr lang="en-US" altLang="zh-CN" sz="2400"/>
                          <m:t>6</m:t>
                        </m:r>
                      </m:sup>
                    </m:sSup>
                  </m:oMath>
                </a14:m>
                <a:r>
                  <a:rPr lang="zh-CN" altLang="zh-CN" sz="2400" dirty="0"/>
                  <a:t>，</a:t>
                </a:r>
                <a14:m>
                  <m:oMath xmlns:m="http://schemas.openxmlformats.org/officeDocument/2006/math">
                    <m:sSub>
                      <m:sSubPr>
                        <m:ctrlPr>
                          <a:rPr lang="zh-CN" altLang="zh-CN" sz="2400"/>
                        </m:ctrlPr>
                      </m:sSubPr>
                      <m:e>
                        <m:r>
                          <a:rPr lang="en-US" altLang="zh-CN" sz="2400"/>
                          <m:t>𝜆</m:t>
                        </m:r>
                      </m:e>
                      <m:sub>
                        <m:r>
                          <a:rPr lang="en-US" altLang="zh-CN" sz="2400"/>
                          <m:t>2</m:t>
                        </m:r>
                      </m:sub>
                    </m:sSub>
                    <m:r>
                      <a:rPr lang="en-US" altLang="zh-CN" sz="2400"/>
                      <m:t> = </m:t>
                    </m:r>
                    <m:sSup>
                      <m:sSupPr>
                        <m:ctrlPr>
                          <a:rPr lang="zh-CN" altLang="zh-CN" sz="2400"/>
                        </m:ctrlPr>
                      </m:sSupPr>
                      <m:e>
                        <m:r>
                          <a:rPr lang="en-US" altLang="zh-CN" sz="2400"/>
                          <m:t>10</m:t>
                        </m:r>
                      </m:e>
                      <m:sup>
                        <m:r>
                          <a:rPr lang="en-US" altLang="zh-CN" sz="2400"/>
                          <m:t>−4</m:t>
                        </m:r>
                      </m:sup>
                    </m:sSup>
                  </m:oMath>
                </a14:m>
                <a:r>
                  <a:rPr lang="zh-CN" altLang="zh-CN" sz="2400" dirty="0"/>
                  <a:t> </a:t>
                </a:r>
              </a:p>
            </p:txBody>
          </p:sp>
        </mc:Choice>
        <mc:Fallback>
          <p:sp>
            <p:nvSpPr>
              <p:cNvPr id="11" name="文本框 10">
                <a:extLst>
                  <a:ext uri="{FF2B5EF4-FFF2-40B4-BE49-F238E27FC236}">
                    <a16:creationId xmlns:a16="http://schemas.microsoft.com/office/drawing/2014/main" id="{F80D7E6D-84FC-044D-8286-2FED3BF1D7DD}"/>
                  </a:ext>
                </a:extLst>
              </p:cNvPr>
              <p:cNvSpPr txBox="1">
                <a:spLocks noRot="1" noChangeAspect="1" noMove="1" noResize="1" noEditPoints="1" noAdjustHandles="1" noChangeArrowheads="1" noChangeShapeType="1" noTextEdit="1"/>
              </p:cNvSpPr>
              <p:nvPr/>
            </p:nvSpPr>
            <p:spPr>
              <a:xfrm>
                <a:off x="809617" y="5958019"/>
                <a:ext cx="10572754" cy="470000"/>
              </a:xfrm>
              <a:prstGeom prst="rect">
                <a:avLst/>
              </a:prstGeom>
              <a:blipFill>
                <a:blip r:embed="rId4"/>
                <a:stretch>
                  <a:fillRect l="-840" t="-13158" b="-26316"/>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418C6F9D-AF6D-E040-9640-2B96A7C25A22}"/>
              </a:ext>
            </a:extLst>
          </p:cNvPr>
          <p:cNvSpPr txBox="1"/>
          <p:nvPr/>
        </p:nvSpPr>
        <p:spPr>
          <a:xfrm>
            <a:off x="809617" y="3403031"/>
            <a:ext cx="10572754" cy="461665"/>
          </a:xfrm>
          <a:prstGeom prst="rect">
            <a:avLst/>
          </a:prstGeom>
          <a:noFill/>
        </p:spPr>
        <p:txBody>
          <a:bodyPr wrap="square" rtlCol="0">
            <a:spAutoFit/>
          </a:bodyPr>
          <a:lstStyle/>
          <a:p>
            <a:r>
              <a:rPr lang="zh-CN" altLang="en-US" sz="2400" dirty="0"/>
              <a:t>综上所述，</a:t>
            </a:r>
            <a:r>
              <a:rPr lang="zh-CN" altLang="zh-CN" sz="2400" dirty="0"/>
              <a:t>对问题综合解决方案 </a:t>
            </a:r>
            <a:r>
              <a:rPr lang="zh-CN" altLang="en-US" sz="2400" dirty="0"/>
              <a:t>为：</a:t>
            </a:r>
            <a:endParaRPr lang="zh-CN" altLang="zh-CN" sz="2400" dirty="0"/>
          </a:p>
        </p:txBody>
      </p:sp>
    </p:spTree>
    <p:extLst>
      <p:ext uri="{BB962C8B-B14F-4D97-AF65-F5344CB8AC3E}">
        <p14:creationId xmlns:p14="http://schemas.microsoft.com/office/powerpoint/2010/main" val="262548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8FCAA34-468A-D543-BE11-129D791B9E9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1659" y="908824"/>
            <a:ext cx="10948682" cy="5040351"/>
          </a:xfrm>
          <a:prstGeom prst="rect">
            <a:avLst/>
          </a:prstGeom>
        </p:spPr>
      </p:pic>
    </p:spTree>
    <p:extLst>
      <p:ext uri="{BB962C8B-B14F-4D97-AF65-F5344CB8AC3E}">
        <p14:creationId xmlns:p14="http://schemas.microsoft.com/office/powerpoint/2010/main" val="12877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517187BA-EC2A-3340-9C8C-B14CEEA07D70}"/>
                  </a:ext>
                </a:extLst>
              </p:cNvPr>
              <p:cNvSpPr txBox="1"/>
              <p:nvPr/>
            </p:nvSpPr>
            <p:spPr>
              <a:xfrm>
                <a:off x="809621" y="329585"/>
                <a:ext cx="10572754" cy="3416576"/>
              </a:xfrm>
              <a:prstGeom prst="rect">
                <a:avLst/>
              </a:prstGeom>
              <a:noFill/>
            </p:spPr>
            <p:txBody>
              <a:bodyPr wrap="square" rtlCol="0">
                <a:spAutoFit/>
              </a:bodyPr>
              <a:lstStyle/>
              <a:p>
                <a:r>
                  <a:rPr lang="zh-CN" altLang="en-US" sz="2400" b="1" dirty="0">
                    <a:solidFill>
                      <a:srgbClr val="FFC000"/>
                    </a:solidFill>
                  </a:rPr>
                  <a:t>拼接</a:t>
                </a:r>
                <a:endParaRPr lang="en-US" altLang="zh-CN" sz="2400" dirty="0"/>
              </a:p>
              <a:p>
                <a:endParaRPr lang="en-US" altLang="zh-CN" dirty="0"/>
              </a:p>
              <a:p>
                <a:r>
                  <a:rPr lang="zh-CN" altLang="zh-CN" sz="2400" dirty="0"/>
                  <a:t>拼接是一个离散标记问题，就是为每个像素</a:t>
                </a:r>
                <a:r>
                  <a:rPr lang="en-US" altLang="zh-CN" sz="2400" dirty="0"/>
                  <a:t>p</a:t>
                </a:r>
                <a:r>
                  <a:rPr lang="zh-CN" altLang="zh-CN" sz="2400" dirty="0"/>
                  <a:t>选择一个从中获取颜色和深度的源图像</a:t>
                </a:r>
                <a14:m>
                  <m:oMath xmlns:m="http://schemas.openxmlformats.org/officeDocument/2006/math">
                    <m:sSub>
                      <m:sSubPr>
                        <m:ctrlPr>
                          <a:rPr lang="zh-CN" altLang="zh-CN" sz="2400"/>
                        </m:ctrlPr>
                      </m:sSubPr>
                      <m:e>
                        <m:r>
                          <a:rPr lang="en-US" altLang="zh-CN" sz="2400"/>
                          <m:t>𝛼</m:t>
                        </m:r>
                      </m:e>
                      <m:sub>
                        <m:r>
                          <a:rPr lang="en-US" altLang="zh-CN" sz="2400"/>
                          <m:t>𝑝</m:t>
                        </m:r>
                      </m:sub>
                    </m:sSub>
                  </m:oMath>
                </a14:m>
                <a:r>
                  <a:rPr lang="zh-CN" altLang="zh-CN" sz="2400" dirty="0"/>
                  <a:t>。作者定义了目标像素</a:t>
                </a:r>
                <a:r>
                  <a:rPr lang="en-US" altLang="zh-CN" sz="2400" dirty="0"/>
                  <a:t>p</a:t>
                </a:r>
                <a:r>
                  <a:rPr lang="zh-CN" altLang="zh-CN" sz="2400" dirty="0"/>
                  <a:t>的一个“好”的源</a:t>
                </a:r>
                <a14:m>
                  <m:oMath xmlns:m="http://schemas.openxmlformats.org/officeDocument/2006/math">
                    <m:sSub>
                      <m:sSubPr>
                        <m:ctrlPr>
                          <a:rPr lang="zh-CN" altLang="zh-CN" sz="2400"/>
                        </m:ctrlPr>
                      </m:sSubPr>
                      <m:e>
                        <m:r>
                          <a:rPr lang="en-US" altLang="zh-CN" sz="2400"/>
                          <m:t>𝛼</m:t>
                        </m:r>
                      </m:e>
                      <m:sub>
                        <m:r>
                          <a:rPr lang="en-US" altLang="zh-CN" sz="2400"/>
                          <m:t>𝑝</m:t>
                        </m:r>
                      </m:sub>
                    </m:sSub>
                  </m:oMath>
                </a14:m>
                <a:r>
                  <a:rPr lang="zh-CN" altLang="zh-CN" sz="2400" dirty="0"/>
                  <a:t>应满足的约束，将其制定为惩罚项</a:t>
                </a:r>
                <a:endParaRPr lang="en-US" altLang="zh-CN" sz="2400" dirty="0"/>
              </a:p>
              <a:p>
                <a:endParaRPr lang="en-US" altLang="zh-CN" sz="2400" dirty="0"/>
              </a:p>
              <a:p>
                <a:r>
                  <a:rPr lang="en-US" altLang="zh-CN" sz="2400" dirty="0"/>
                  <a:t>1</a:t>
                </a:r>
                <a:r>
                  <a:rPr lang="zh-CN" altLang="en-US" sz="2400" dirty="0"/>
                  <a:t>、</a:t>
                </a:r>
                <a:r>
                  <a:rPr lang="zh-CN" altLang="zh-CN" sz="2400" b="1" dirty="0">
                    <a:solidFill>
                      <a:srgbClr val="FFC000"/>
                    </a:solidFill>
                  </a:rPr>
                  <a:t>深度共识</a:t>
                </a:r>
                <a:r>
                  <a:rPr lang="zh-CN" altLang="zh-CN" sz="2400" dirty="0"/>
                  <a:t>：如果源具有正确的深度，则它往往与其他视图保持一致。作者计算了有多少其他视图</a:t>
                </a:r>
                <a14:m>
                  <m:oMath xmlns:m="http://schemas.openxmlformats.org/officeDocument/2006/math">
                    <m:r>
                      <a:rPr lang="en-US" altLang="zh-CN" sz="2400"/>
                      <m:t>𝑛</m:t>
                    </m:r>
                    <m:d>
                      <m:dPr>
                        <m:ctrlPr>
                          <a:rPr lang="zh-CN" altLang="zh-CN" sz="2400"/>
                        </m:ctrlPr>
                      </m:dPr>
                      <m:e>
                        <m:r>
                          <a:rPr lang="en-US" altLang="zh-CN" sz="2400"/>
                          <m:t>𝑝</m:t>
                        </m:r>
                        <m:r>
                          <a:rPr lang="en-US" altLang="zh-CN" sz="2400"/>
                          <m:t>,  </m:t>
                        </m:r>
                        <m:sSub>
                          <m:sSubPr>
                            <m:ctrlPr>
                              <a:rPr lang="zh-CN" altLang="zh-CN" sz="2400"/>
                            </m:ctrlPr>
                          </m:sSubPr>
                          <m:e>
                            <m:r>
                              <a:rPr lang="en-US" altLang="zh-CN" sz="2400"/>
                              <m:t>𝛼</m:t>
                            </m:r>
                          </m:e>
                          <m:sub>
                            <m:r>
                              <a:rPr lang="en-US" altLang="zh-CN" sz="2400"/>
                              <m:t>𝑝</m:t>
                            </m:r>
                          </m:sub>
                        </m:sSub>
                      </m:e>
                    </m:d>
                  </m:oMath>
                </a14:m>
                <a:r>
                  <a:rPr lang="zh-CN" altLang="zh-CN" sz="2400" dirty="0"/>
                  <a:t>处于相似的深度，即它们的深度比在</a:t>
                </a:r>
                <a:r>
                  <a:rPr lang="en-US" altLang="zh-CN" sz="2400" dirty="0"/>
                  <a:t>[0.9, 1.1]</a:t>
                </a:r>
                <a:r>
                  <a:rPr lang="zh-CN" altLang="zh-CN" sz="2400" dirty="0"/>
                  <a:t>内，并定义深度共识罚分</a:t>
                </a:r>
                <a:endParaRPr lang="en-US" altLang="zh-CN" sz="2400" dirty="0"/>
              </a:p>
            </p:txBody>
          </p:sp>
        </mc:Choice>
        <mc:Fallback>
          <p:sp>
            <p:nvSpPr>
              <p:cNvPr id="8" name="文本框 7">
                <a:extLst>
                  <a:ext uri="{FF2B5EF4-FFF2-40B4-BE49-F238E27FC236}">
                    <a16:creationId xmlns:a16="http://schemas.microsoft.com/office/drawing/2014/main" id="{517187BA-EC2A-3340-9C8C-B14CEEA07D70}"/>
                  </a:ext>
                </a:extLst>
              </p:cNvPr>
              <p:cNvSpPr txBox="1">
                <a:spLocks noRot="1" noChangeAspect="1" noMove="1" noResize="1" noEditPoints="1" noAdjustHandles="1" noChangeArrowheads="1" noChangeShapeType="1" noTextEdit="1"/>
              </p:cNvSpPr>
              <p:nvPr/>
            </p:nvSpPr>
            <p:spPr>
              <a:xfrm>
                <a:off x="809621" y="329585"/>
                <a:ext cx="10572754" cy="3416576"/>
              </a:xfrm>
              <a:prstGeom prst="rect">
                <a:avLst/>
              </a:prstGeom>
              <a:blipFill>
                <a:blip r:embed="rId2"/>
                <a:stretch>
                  <a:fillRect l="-840" t="-1852" b="-22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80D7E6D-84FC-044D-8286-2FED3BF1D7DD}"/>
                  </a:ext>
                </a:extLst>
              </p:cNvPr>
              <p:cNvSpPr txBox="1"/>
              <p:nvPr/>
            </p:nvSpPr>
            <p:spPr>
              <a:xfrm>
                <a:off x="809617" y="5489668"/>
                <a:ext cx="10572754" cy="830997"/>
              </a:xfrm>
              <a:prstGeom prst="rect">
                <a:avLst/>
              </a:prstGeom>
              <a:noFill/>
            </p:spPr>
            <p:txBody>
              <a:bodyPr wrap="square" rtlCol="0">
                <a:spAutoFit/>
              </a:bodyPr>
              <a:lstStyle/>
              <a:p>
                <a:r>
                  <a:rPr lang="zh-CN" altLang="zh-CN" sz="2400" dirty="0"/>
                  <a:t>其中，</a:t>
                </a:r>
                <a14:m>
                  <m:oMath xmlns:m="http://schemas.openxmlformats.org/officeDocument/2006/math">
                    <m:sSub>
                      <m:sSubPr>
                        <m:ctrlPr>
                          <a:rPr lang="zh-CN" altLang="zh-CN" sz="2400"/>
                        </m:ctrlPr>
                      </m:sSubPr>
                      <m:e>
                        <m:r>
                          <a:rPr lang="en-US" altLang="zh-CN" sz="2400"/>
                          <m:t>𝜏</m:t>
                        </m:r>
                      </m:e>
                      <m:sub>
                        <m:r>
                          <a:rPr lang="en-US" altLang="zh-CN" sz="2400"/>
                          <m:t>𝑟𝑐𝑜𝑛𝑠𝑒𝑛𝑠𝑢𝑠</m:t>
                        </m:r>
                      </m:sub>
                    </m:sSub>
                    <m:r>
                      <a:rPr lang="en-US" altLang="zh-CN" sz="2400"/>
                      <m:t>=5</m:t>
                    </m:r>
                  </m:oMath>
                </a14:m>
                <a:r>
                  <a:rPr lang="zh-CN" altLang="zh-CN" sz="2400" dirty="0"/>
                  <a:t>确定需要多少个其他深度图符合要求才能使罚分达到零，罚分达到零时，就认为标签是完全可靠的</a:t>
                </a:r>
              </a:p>
            </p:txBody>
          </p:sp>
        </mc:Choice>
        <mc:Fallback>
          <p:sp>
            <p:nvSpPr>
              <p:cNvPr id="11" name="文本框 10">
                <a:extLst>
                  <a:ext uri="{FF2B5EF4-FFF2-40B4-BE49-F238E27FC236}">
                    <a16:creationId xmlns:a16="http://schemas.microsoft.com/office/drawing/2014/main" id="{F80D7E6D-84FC-044D-8286-2FED3BF1D7DD}"/>
                  </a:ext>
                </a:extLst>
              </p:cNvPr>
              <p:cNvSpPr txBox="1">
                <a:spLocks noRot="1" noChangeAspect="1" noMove="1" noResize="1" noEditPoints="1" noAdjustHandles="1" noChangeArrowheads="1" noChangeShapeType="1" noTextEdit="1"/>
              </p:cNvSpPr>
              <p:nvPr/>
            </p:nvSpPr>
            <p:spPr>
              <a:xfrm>
                <a:off x="809617" y="5489668"/>
                <a:ext cx="10572754" cy="830997"/>
              </a:xfrm>
              <a:prstGeom prst="rect">
                <a:avLst/>
              </a:prstGeom>
              <a:blipFill>
                <a:blip r:embed="rId3"/>
                <a:stretch>
                  <a:fillRect l="-840" t="-7576" b="-12121"/>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B5C7A0BD-C19B-C646-B00C-23EEFB352C36}"/>
              </a:ext>
            </a:extLst>
          </p:cNvPr>
          <p:cNvPicPr>
            <a:picLocks noChangeAspect="1"/>
          </p:cNvPicPr>
          <p:nvPr/>
        </p:nvPicPr>
        <p:blipFill>
          <a:blip r:embed="rId4"/>
          <a:stretch>
            <a:fillRect/>
          </a:stretch>
        </p:blipFill>
        <p:spPr>
          <a:xfrm>
            <a:off x="2260194" y="4227109"/>
            <a:ext cx="7671600" cy="784722"/>
          </a:xfrm>
          <a:prstGeom prst="rect">
            <a:avLst/>
          </a:prstGeom>
        </p:spPr>
      </p:pic>
    </p:spTree>
    <p:extLst>
      <p:ext uri="{BB962C8B-B14F-4D97-AF65-F5344CB8AC3E}">
        <p14:creationId xmlns:p14="http://schemas.microsoft.com/office/powerpoint/2010/main" val="270238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517187BA-EC2A-3340-9C8C-B14CEEA07D70}"/>
                  </a:ext>
                </a:extLst>
              </p:cNvPr>
              <p:cNvSpPr txBox="1"/>
              <p:nvPr/>
            </p:nvSpPr>
            <p:spPr>
              <a:xfrm>
                <a:off x="809621" y="541459"/>
                <a:ext cx="10572754" cy="3014864"/>
              </a:xfrm>
              <a:prstGeom prst="rect">
                <a:avLst/>
              </a:prstGeom>
              <a:noFill/>
            </p:spPr>
            <p:txBody>
              <a:bodyPr wrap="square" rtlCol="0">
                <a:spAutoFit/>
              </a:bodyPr>
              <a:lstStyle/>
              <a:p>
                <a:r>
                  <a:rPr lang="zh-CN" altLang="en-US" sz="2400" b="1" dirty="0">
                    <a:solidFill>
                      <a:srgbClr val="FFC000"/>
                    </a:solidFill>
                  </a:rPr>
                  <a:t>拼接</a:t>
                </a:r>
                <a:endParaRPr lang="en-US" altLang="zh-CN" sz="2400" dirty="0"/>
              </a:p>
              <a:p>
                <a:endParaRPr lang="en-US" altLang="zh-CN" dirty="0"/>
              </a:p>
              <a:p>
                <a:r>
                  <a:rPr lang="en-US" altLang="zh-CN" sz="2400" dirty="0"/>
                  <a:t>2</a:t>
                </a:r>
                <a:r>
                  <a:rPr lang="zh-CN" altLang="en-US" sz="2400" dirty="0"/>
                  <a:t>、</a:t>
                </a:r>
                <a:r>
                  <a:rPr lang="zh-CN" altLang="zh-CN" sz="2400" b="1" dirty="0">
                    <a:solidFill>
                      <a:srgbClr val="FFC000"/>
                    </a:solidFill>
                  </a:rPr>
                  <a:t>图像边界</a:t>
                </a:r>
                <a:r>
                  <a:rPr lang="zh-CN" altLang="zh-CN" sz="2400" dirty="0"/>
                  <a:t>：图像中心的像素的深度图更可靠，并且有更多的空间可以隐藏它们周围的缝线。作者定义了图像边界罚分</a:t>
                </a:r>
                <a14:m>
                  <m:oMath xmlns:m="http://schemas.openxmlformats.org/officeDocument/2006/math">
                    <m:sSub>
                      <m:sSubPr>
                        <m:ctrlPr>
                          <a:rPr lang="zh-CN" altLang="zh-CN" sz="2400"/>
                        </m:ctrlPr>
                      </m:sSubPr>
                      <m:e>
                        <m:r>
                          <a:rPr lang="en-US" altLang="zh-CN" sz="2400"/>
                          <m:t>𝐸</m:t>
                        </m:r>
                      </m:e>
                      <m:sub>
                        <m:r>
                          <a:rPr lang="en-US" altLang="zh-CN" sz="2400"/>
                          <m:t>𝑏𝑜𝑢𝑛𝑑𝑎𝑟𝑦</m:t>
                        </m:r>
                      </m:sub>
                    </m:sSub>
                    <m:d>
                      <m:dPr>
                        <m:ctrlPr>
                          <a:rPr lang="zh-CN" altLang="zh-CN" sz="2400"/>
                        </m:ctrlPr>
                      </m:dPr>
                      <m:e>
                        <m:r>
                          <a:rPr lang="en-US" altLang="zh-CN" sz="2400"/>
                          <m:t>𝑝</m:t>
                        </m:r>
                        <m:r>
                          <a:rPr lang="en-US" altLang="zh-CN" sz="2400"/>
                          <m:t>,  </m:t>
                        </m:r>
                        <m:sSub>
                          <m:sSubPr>
                            <m:ctrlPr>
                              <a:rPr lang="zh-CN" altLang="zh-CN" sz="2400"/>
                            </m:ctrlPr>
                          </m:sSubPr>
                          <m:e>
                            <m:r>
                              <a:rPr lang="en-US" altLang="zh-CN" sz="2400"/>
                              <m:t>𝛼</m:t>
                            </m:r>
                          </m:e>
                          <m:sub>
                            <m:r>
                              <a:rPr lang="en-US" altLang="zh-CN" sz="2400"/>
                              <m:t>𝑝</m:t>
                            </m:r>
                          </m:sub>
                        </m:sSub>
                      </m:e>
                    </m:d>
                  </m:oMath>
                </a14:m>
                <a:r>
                  <a:rPr lang="zh-CN" altLang="zh-CN" sz="2400" dirty="0"/>
                  <a:t>，如果源像素接近其原始图像中的边界（即在图像宽度的</a:t>
                </a:r>
                <a:r>
                  <a:rPr lang="en-US" altLang="zh-CN" sz="2400" dirty="0"/>
                  <a:t>5</a:t>
                </a:r>
                <a:r>
                  <a:rPr lang="zh-CN" altLang="zh-CN" sz="2400" dirty="0"/>
                  <a:t>％内），则设置为</a:t>
                </a:r>
                <a:r>
                  <a:rPr lang="en-US" altLang="zh-CN" sz="2400" dirty="0"/>
                  <a:t>1</a:t>
                </a:r>
                <a:r>
                  <a:rPr lang="zh-CN" altLang="zh-CN" sz="2400" dirty="0"/>
                  <a:t>，否则为</a:t>
                </a:r>
                <a:r>
                  <a:rPr lang="en-US" altLang="zh-CN" sz="2400" dirty="0"/>
                  <a:t>0</a:t>
                </a:r>
              </a:p>
              <a:p>
                <a:endParaRPr lang="zh-CN" altLang="zh-CN" sz="2400" dirty="0"/>
              </a:p>
              <a:p>
                <a:r>
                  <a:rPr lang="en-US" altLang="zh-CN" sz="2400" dirty="0"/>
                  <a:t>3</a:t>
                </a:r>
                <a:r>
                  <a:rPr lang="zh-CN" altLang="en-US" sz="2400" dirty="0"/>
                  <a:t>、</a:t>
                </a:r>
                <a:r>
                  <a:rPr lang="zh-CN" altLang="zh-CN" sz="2400" b="1" dirty="0">
                    <a:solidFill>
                      <a:srgbClr val="FFC000"/>
                    </a:solidFill>
                  </a:rPr>
                  <a:t>饱和像素</a:t>
                </a:r>
                <a:r>
                  <a:rPr lang="zh-CN" altLang="zh-CN" sz="2400" dirty="0"/>
                  <a:t>：为了使生成的全景图中拥有最丰富的细节表现，作者定义了一个避免过度曝光的源像素的术语</a:t>
                </a:r>
                <a:r>
                  <a:rPr lang="zh-CN" altLang="en-US" sz="2400" dirty="0"/>
                  <a:t>：</a:t>
                </a:r>
                <a:endParaRPr lang="en-US" altLang="zh-CN" sz="2400" dirty="0"/>
              </a:p>
            </p:txBody>
          </p:sp>
        </mc:Choice>
        <mc:Fallback>
          <p:sp>
            <p:nvSpPr>
              <p:cNvPr id="8" name="文本框 7">
                <a:extLst>
                  <a:ext uri="{FF2B5EF4-FFF2-40B4-BE49-F238E27FC236}">
                    <a16:creationId xmlns:a16="http://schemas.microsoft.com/office/drawing/2014/main" id="{517187BA-EC2A-3340-9C8C-B14CEEA07D70}"/>
                  </a:ext>
                </a:extLst>
              </p:cNvPr>
              <p:cNvSpPr txBox="1">
                <a:spLocks noRot="1" noChangeAspect="1" noMove="1" noResize="1" noEditPoints="1" noAdjustHandles="1" noChangeArrowheads="1" noChangeShapeType="1" noTextEdit="1"/>
              </p:cNvSpPr>
              <p:nvPr/>
            </p:nvSpPr>
            <p:spPr>
              <a:xfrm>
                <a:off x="809621" y="541459"/>
                <a:ext cx="10572754" cy="3014864"/>
              </a:xfrm>
              <a:prstGeom prst="rect">
                <a:avLst/>
              </a:prstGeom>
              <a:blipFill>
                <a:blip r:embed="rId2"/>
                <a:stretch>
                  <a:fillRect l="-840" t="-2521" b="-29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80D7E6D-84FC-044D-8286-2FED3BF1D7DD}"/>
                  </a:ext>
                </a:extLst>
              </p:cNvPr>
              <p:cNvSpPr txBox="1"/>
              <p:nvPr/>
            </p:nvSpPr>
            <p:spPr>
              <a:xfrm>
                <a:off x="809621" y="5422760"/>
                <a:ext cx="10572754" cy="521168"/>
              </a:xfrm>
              <a:prstGeom prst="rect">
                <a:avLst/>
              </a:prstGeom>
              <a:noFill/>
            </p:spPr>
            <p:txBody>
              <a:bodyPr wrap="square" rtlCol="0">
                <a:spAutoFit/>
              </a:bodyPr>
              <a:lstStyle/>
              <a:p>
                <a:r>
                  <a:rPr lang="zh-CN" altLang="zh-CN" sz="2400" dirty="0"/>
                  <a:t>其中，</a:t>
                </a:r>
                <a14:m>
                  <m:oMath xmlns:m="http://schemas.openxmlformats.org/officeDocument/2006/math">
                    <m:r>
                      <a:rPr lang="en-US" altLang="zh-CN" sz="2400"/>
                      <m:t>𝑙</m:t>
                    </m:r>
                    <m:d>
                      <m:dPr>
                        <m:ctrlPr>
                          <a:rPr lang="zh-CN" altLang="zh-CN" sz="2400"/>
                        </m:ctrlPr>
                      </m:dPr>
                      <m:e>
                        <m:r>
                          <a:rPr lang="en-US" altLang="zh-CN" sz="2400"/>
                          <m:t>𝑝</m:t>
                        </m:r>
                        <m:r>
                          <a:rPr lang="en-US" altLang="zh-CN" sz="2400"/>
                          <m:t>,  </m:t>
                        </m:r>
                        <m:sSub>
                          <m:sSubPr>
                            <m:ctrlPr>
                              <a:rPr lang="zh-CN" altLang="zh-CN" sz="2400"/>
                            </m:ctrlPr>
                          </m:sSubPr>
                          <m:e>
                            <m:r>
                              <a:rPr lang="en-US" altLang="zh-CN" sz="2400"/>
                              <m:t>𝛼</m:t>
                            </m:r>
                          </m:e>
                          <m:sub>
                            <m:r>
                              <a:rPr lang="en-US" altLang="zh-CN" sz="2400"/>
                              <m:t>𝑝</m:t>
                            </m:r>
                          </m:sub>
                        </m:sSub>
                      </m:e>
                    </m:d>
                  </m:oMath>
                </a14:m>
                <a:r>
                  <a:rPr lang="zh-CN" altLang="zh-CN" sz="2400" dirty="0"/>
                  <a:t>是源像素的亮度，</a:t>
                </a:r>
                <a14:m>
                  <m:oMath xmlns:m="http://schemas.openxmlformats.org/officeDocument/2006/math">
                    <m:sSub>
                      <m:sSubPr>
                        <m:ctrlPr>
                          <a:rPr lang="zh-CN" altLang="zh-CN" sz="2400"/>
                        </m:ctrlPr>
                      </m:sSubPr>
                      <m:e>
                        <m:r>
                          <a:rPr lang="en-US" altLang="zh-CN" sz="2400"/>
                          <m:t>𝜏</m:t>
                        </m:r>
                      </m:e>
                      <m:sub>
                        <m:r>
                          <a:rPr lang="en-US" altLang="zh-CN" sz="2400"/>
                          <m:t>𝑠𝑎𝑡𝑢𝑟𝑎𝑡𝑒𝑑</m:t>
                        </m:r>
                      </m:sub>
                    </m:sSub>
                    <m:r>
                      <a:rPr lang="en-US" altLang="zh-CN" sz="2400"/>
                      <m:t>=0.98</m:t>
                    </m:r>
                  </m:oMath>
                </a14:m>
                <a:endParaRPr lang="zh-CN" altLang="zh-CN" sz="2400" dirty="0"/>
              </a:p>
            </p:txBody>
          </p:sp>
        </mc:Choice>
        <mc:Fallback>
          <p:sp>
            <p:nvSpPr>
              <p:cNvPr id="11" name="文本框 10">
                <a:extLst>
                  <a:ext uri="{FF2B5EF4-FFF2-40B4-BE49-F238E27FC236}">
                    <a16:creationId xmlns:a16="http://schemas.microsoft.com/office/drawing/2014/main" id="{F80D7E6D-84FC-044D-8286-2FED3BF1D7DD}"/>
                  </a:ext>
                </a:extLst>
              </p:cNvPr>
              <p:cNvSpPr txBox="1">
                <a:spLocks noRot="1" noChangeAspect="1" noMove="1" noResize="1" noEditPoints="1" noAdjustHandles="1" noChangeArrowheads="1" noChangeShapeType="1" noTextEdit="1"/>
              </p:cNvSpPr>
              <p:nvPr/>
            </p:nvSpPr>
            <p:spPr>
              <a:xfrm>
                <a:off x="809621" y="5422760"/>
                <a:ext cx="10572754" cy="521168"/>
              </a:xfrm>
              <a:prstGeom prst="rect">
                <a:avLst/>
              </a:prstGeom>
              <a:blipFill>
                <a:blip r:embed="rId3"/>
                <a:stretch>
                  <a:fillRect l="-840" t="-9524" b="-14286"/>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294379A-6BFD-B346-9A46-D1649EAAB623}"/>
              </a:ext>
            </a:extLst>
          </p:cNvPr>
          <p:cNvPicPr/>
          <p:nvPr/>
        </p:nvPicPr>
        <p:blipFill>
          <a:blip r:embed="rId4"/>
          <a:stretch>
            <a:fillRect/>
          </a:stretch>
        </p:blipFill>
        <p:spPr>
          <a:xfrm>
            <a:off x="2260198" y="3926147"/>
            <a:ext cx="7671600" cy="1026829"/>
          </a:xfrm>
          <a:prstGeom prst="rect">
            <a:avLst/>
          </a:prstGeom>
        </p:spPr>
      </p:pic>
    </p:spTree>
    <p:extLst>
      <p:ext uri="{BB962C8B-B14F-4D97-AF65-F5344CB8AC3E}">
        <p14:creationId xmlns:p14="http://schemas.microsoft.com/office/powerpoint/2010/main" val="383080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034973" y="1135878"/>
            <a:ext cx="889000" cy="523220"/>
          </a:xfrm>
          <a:prstGeom prst="rect">
            <a:avLst/>
          </a:prstGeom>
          <a:noFill/>
        </p:spPr>
        <p:txBody>
          <a:bodyPr wrap="square" rtlCol="0">
            <a:spAutoFit/>
          </a:bodyPr>
          <a:lstStyle/>
          <a:p>
            <a:r>
              <a:rPr lang="en-US" altLang="zh-CN" sz="2800" dirty="0"/>
              <a:t>1</a:t>
            </a:r>
            <a:endParaRPr lang="zh-CN" altLang="en-US" sz="2800" dirty="0"/>
          </a:p>
        </p:txBody>
      </p:sp>
      <p:sp>
        <p:nvSpPr>
          <p:cNvPr id="7" name="文本框 6"/>
          <p:cNvSpPr txBox="1"/>
          <p:nvPr/>
        </p:nvSpPr>
        <p:spPr>
          <a:xfrm>
            <a:off x="7012873" y="1135878"/>
            <a:ext cx="2908300" cy="523220"/>
          </a:xfrm>
          <a:prstGeom prst="rect">
            <a:avLst/>
          </a:prstGeom>
          <a:noFill/>
        </p:spPr>
        <p:txBody>
          <a:bodyPr wrap="square" rtlCol="0">
            <a:spAutoFit/>
          </a:bodyPr>
          <a:lstStyle/>
          <a:p>
            <a:r>
              <a:rPr lang="zh-CN" altLang="en-US" sz="2800" dirty="0"/>
              <a:t>背景</a:t>
            </a:r>
          </a:p>
        </p:txBody>
      </p:sp>
      <p:sp>
        <p:nvSpPr>
          <p:cNvPr id="8" name="文本框 7"/>
          <p:cNvSpPr txBox="1"/>
          <p:nvPr/>
        </p:nvSpPr>
        <p:spPr>
          <a:xfrm>
            <a:off x="6034973" y="2179670"/>
            <a:ext cx="889000" cy="523220"/>
          </a:xfrm>
          <a:prstGeom prst="rect">
            <a:avLst/>
          </a:prstGeom>
          <a:noFill/>
        </p:spPr>
        <p:txBody>
          <a:bodyPr wrap="square" rtlCol="0">
            <a:spAutoFit/>
          </a:bodyPr>
          <a:lstStyle/>
          <a:p>
            <a:r>
              <a:rPr lang="en-US" altLang="zh-CN" sz="2800" dirty="0"/>
              <a:t>2</a:t>
            </a:r>
            <a:endParaRPr lang="zh-CN" altLang="en-US" sz="2800" dirty="0"/>
          </a:p>
        </p:txBody>
      </p:sp>
      <p:sp>
        <p:nvSpPr>
          <p:cNvPr id="9" name="文本框 8"/>
          <p:cNvSpPr txBox="1"/>
          <p:nvPr/>
        </p:nvSpPr>
        <p:spPr>
          <a:xfrm>
            <a:off x="7012873" y="2179670"/>
            <a:ext cx="2908300" cy="523220"/>
          </a:xfrm>
          <a:prstGeom prst="rect">
            <a:avLst/>
          </a:prstGeom>
          <a:noFill/>
        </p:spPr>
        <p:txBody>
          <a:bodyPr wrap="square" rtlCol="0">
            <a:spAutoFit/>
          </a:bodyPr>
          <a:lstStyle/>
          <a:p>
            <a:r>
              <a:rPr lang="zh-CN" altLang="en-US" sz="2800" dirty="0"/>
              <a:t>概述</a:t>
            </a:r>
          </a:p>
        </p:txBody>
      </p:sp>
      <p:sp>
        <p:nvSpPr>
          <p:cNvPr id="10" name="文本框 9"/>
          <p:cNvSpPr txBox="1"/>
          <p:nvPr/>
        </p:nvSpPr>
        <p:spPr>
          <a:xfrm>
            <a:off x="6034973" y="3223462"/>
            <a:ext cx="889000" cy="523220"/>
          </a:xfrm>
          <a:prstGeom prst="rect">
            <a:avLst/>
          </a:prstGeom>
          <a:noFill/>
        </p:spPr>
        <p:txBody>
          <a:bodyPr wrap="square" rtlCol="0">
            <a:spAutoFit/>
          </a:bodyPr>
          <a:lstStyle/>
          <a:p>
            <a:r>
              <a:rPr lang="en-US" altLang="zh-CN" sz="2800" dirty="0"/>
              <a:t>3</a:t>
            </a:r>
            <a:endParaRPr lang="zh-CN" altLang="en-US" sz="2800" dirty="0"/>
          </a:p>
        </p:txBody>
      </p:sp>
      <p:sp>
        <p:nvSpPr>
          <p:cNvPr id="11" name="文本框 10"/>
          <p:cNvSpPr txBox="1"/>
          <p:nvPr/>
        </p:nvSpPr>
        <p:spPr>
          <a:xfrm>
            <a:off x="7012873" y="3223462"/>
            <a:ext cx="2908300" cy="523220"/>
          </a:xfrm>
          <a:prstGeom prst="rect">
            <a:avLst/>
          </a:prstGeom>
          <a:noFill/>
        </p:spPr>
        <p:txBody>
          <a:bodyPr wrap="square" rtlCol="0">
            <a:spAutoFit/>
          </a:bodyPr>
          <a:lstStyle/>
          <a:p>
            <a:r>
              <a:rPr lang="zh-CN" altLang="en-US" sz="2800" dirty="0"/>
              <a:t>算法</a:t>
            </a:r>
          </a:p>
        </p:txBody>
      </p:sp>
      <p:sp>
        <p:nvSpPr>
          <p:cNvPr id="12" name="文本框 11"/>
          <p:cNvSpPr txBox="1"/>
          <p:nvPr/>
        </p:nvSpPr>
        <p:spPr>
          <a:xfrm>
            <a:off x="6034973" y="4267254"/>
            <a:ext cx="889000" cy="523220"/>
          </a:xfrm>
          <a:prstGeom prst="rect">
            <a:avLst/>
          </a:prstGeom>
          <a:noFill/>
        </p:spPr>
        <p:txBody>
          <a:bodyPr wrap="square" rtlCol="0">
            <a:spAutoFit/>
          </a:bodyPr>
          <a:lstStyle/>
          <a:p>
            <a:r>
              <a:rPr lang="en-US" altLang="zh-CN" sz="2800" dirty="0"/>
              <a:t>4</a:t>
            </a:r>
            <a:endParaRPr lang="zh-CN" altLang="en-US" sz="2800" dirty="0"/>
          </a:p>
        </p:txBody>
      </p:sp>
      <p:sp>
        <p:nvSpPr>
          <p:cNvPr id="13" name="文本框 12"/>
          <p:cNvSpPr txBox="1"/>
          <p:nvPr/>
        </p:nvSpPr>
        <p:spPr>
          <a:xfrm>
            <a:off x="7012873" y="4267254"/>
            <a:ext cx="2908300" cy="523220"/>
          </a:xfrm>
          <a:prstGeom prst="rect">
            <a:avLst/>
          </a:prstGeom>
          <a:noFill/>
        </p:spPr>
        <p:txBody>
          <a:bodyPr wrap="square" rtlCol="0">
            <a:spAutoFit/>
          </a:bodyPr>
          <a:lstStyle/>
          <a:p>
            <a:r>
              <a:rPr lang="zh-CN" altLang="en-US" sz="2800" dirty="0"/>
              <a:t>结果与评估</a:t>
            </a:r>
          </a:p>
        </p:txBody>
      </p:sp>
      <p:sp>
        <p:nvSpPr>
          <p:cNvPr id="18" name="文本框 17"/>
          <p:cNvSpPr txBox="1"/>
          <p:nvPr/>
        </p:nvSpPr>
        <p:spPr>
          <a:xfrm rot="10800000">
            <a:off x="2183541" y="1545570"/>
            <a:ext cx="1292662" cy="3563660"/>
          </a:xfrm>
          <a:prstGeom prst="rect">
            <a:avLst/>
          </a:prstGeom>
          <a:noFill/>
        </p:spPr>
        <p:txBody>
          <a:bodyPr vert="eaVert" wrap="square" rtlCol="0">
            <a:spAutoFit/>
          </a:bodyPr>
          <a:lstStyle/>
          <a:p>
            <a:r>
              <a:rPr lang="en-US" altLang="zh-CN" sz="7200" dirty="0"/>
              <a:t>OUTLINE</a:t>
            </a:r>
            <a:endParaRPr lang="zh-CN" altLang="en-US" sz="7200" dirty="0"/>
          </a:p>
        </p:txBody>
      </p:sp>
      <p:sp>
        <p:nvSpPr>
          <p:cNvPr id="14" name="文本框 13">
            <a:extLst>
              <a:ext uri="{FF2B5EF4-FFF2-40B4-BE49-F238E27FC236}">
                <a16:creationId xmlns:a16="http://schemas.microsoft.com/office/drawing/2014/main" id="{C2EF8363-D20E-EF4E-8B66-D0FCAF200041}"/>
              </a:ext>
            </a:extLst>
          </p:cNvPr>
          <p:cNvSpPr txBox="1"/>
          <p:nvPr/>
        </p:nvSpPr>
        <p:spPr>
          <a:xfrm>
            <a:off x="6034973" y="5311046"/>
            <a:ext cx="889000" cy="523220"/>
          </a:xfrm>
          <a:prstGeom prst="rect">
            <a:avLst/>
          </a:prstGeom>
          <a:noFill/>
        </p:spPr>
        <p:txBody>
          <a:bodyPr wrap="square" rtlCol="0">
            <a:spAutoFit/>
          </a:bodyPr>
          <a:lstStyle/>
          <a:p>
            <a:r>
              <a:rPr lang="en-US" altLang="zh-CN" sz="2800" dirty="0"/>
              <a:t>5</a:t>
            </a:r>
            <a:endParaRPr lang="zh-CN" altLang="en-US" sz="2800" dirty="0"/>
          </a:p>
        </p:txBody>
      </p:sp>
      <p:sp>
        <p:nvSpPr>
          <p:cNvPr id="15" name="文本框 14">
            <a:extLst>
              <a:ext uri="{FF2B5EF4-FFF2-40B4-BE49-F238E27FC236}">
                <a16:creationId xmlns:a16="http://schemas.microsoft.com/office/drawing/2014/main" id="{E40E2BA9-2BB2-1F45-A53F-A3B27E2D8275}"/>
              </a:ext>
            </a:extLst>
          </p:cNvPr>
          <p:cNvSpPr txBox="1"/>
          <p:nvPr/>
        </p:nvSpPr>
        <p:spPr>
          <a:xfrm>
            <a:off x="7012873" y="5311046"/>
            <a:ext cx="2908300" cy="523220"/>
          </a:xfrm>
          <a:prstGeom prst="rect">
            <a:avLst/>
          </a:prstGeom>
          <a:noFill/>
        </p:spPr>
        <p:txBody>
          <a:bodyPr wrap="square" rtlCol="0">
            <a:spAutoFit/>
          </a:bodyPr>
          <a:lstStyle/>
          <a:p>
            <a:r>
              <a:rPr lang="zh-CN" altLang="en-US" sz="2800" dirty="0"/>
              <a:t>限制与改进</a:t>
            </a:r>
          </a:p>
        </p:txBody>
      </p:sp>
    </p:spTree>
    <p:extLst>
      <p:ext uri="{BB962C8B-B14F-4D97-AF65-F5344CB8AC3E}">
        <p14:creationId xmlns:p14="http://schemas.microsoft.com/office/powerpoint/2010/main" val="278387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517187BA-EC2A-3340-9C8C-B14CEEA07D70}"/>
              </a:ext>
            </a:extLst>
          </p:cNvPr>
          <p:cNvSpPr txBox="1"/>
          <p:nvPr/>
        </p:nvSpPr>
        <p:spPr>
          <a:xfrm>
            <a:off x="809621" y="283582"/>
            <a:ext cx="10572754" cy="1107996"/>
          </a:xfrm>
          <a:prstGeom prst="rect">
            <a:avLst/>
          </a:prstGeom>
          <a:noFill/>
        </p:spPr>
        <p:txBody>
          <a:bodyPr wrap="square" rtlCol="0">
            <a:spAutoFit/>
          </a:bodyPr>
          <a:lstStyle/>
          <a:p>
            <a:r>
              <a:rPr lang="zh-CN" altLang="en-US" sz="2400" b="1" dirty="0">
                <a:solidFill>
                  <a:srgbClr val="FFC000"/>
                </a:solidFill>
              </a:rPr>
              <a:t>拼接</a:t>
            </a:r>
            <a:endParaRPr lang="en-US" altLang="zh-CN" sz="2400" dirty="0"/>
          </a:p>
          <a:p>
            <a:endParaRPr lang="en-US" altLang="zh-CN" dirty="0"/>
          </a:p>
          <a:p>
            <a:r>
              <a:rPr lang="zh-CN" altLang="en-US" sz="2400" dirty="0"/>
              <a:t>综合上述</a:t>
            </a:r>
            <a:r>
              <a:rPr lang="en-US" altLang="zh-CN" sz="2400" dirty="0"/>
              <a:t>3</a:t>
            </a:r>
            <a:r>
              <a:rPr lang="zh-CN" altLang="zh-CN" sz="2400" dirty="0"/>
              <a:t>个罚分，获得了每像素数据项 </a:t>
            </a:r>
            <a:r>
              <a:rPr lang="zh-CN" altLang="en-US" sz="2400" dirty="0"/>
              <a:t>：</a:t>
            </a:r>
            <a:endParaRPr lang="en-US" altLang="zh-CN" sz="2400" dirty="0"/>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80D7E6D-84FC-044D-8286-2FED3BF1D7DD}"/>
                  </a:ext>
                </a:extLst>
              </p:cNvPr>
              <p:cNvSpPr txBox="1"/>
              <p:nvPr/>
            </p:nvSpPr>
            <p:spPr>
              <a:xfrm>
                <a:off x="809621" y="2114340"/>
                <a:ext cx="10572754" cy="2308324"/>
              </a:xfrm>
              <a:prstGeom prst="rect">
                <a:avLst/>
              </a:prstGeom>
              <a:noFill/>
            </p:spPr>
            <p:txBody>
              <a:bodyPr wrap="square" rtlCol="0">
                <a:spAutoFit/>
              </a:bodyPr>
              <a:lstStyle/>
              <a:p>
                <a:r>
                  <a:rPr lang="zh-CN" altLang="zh-CN" sz="2400" dirty="0"/>
                  <a:t>其中，平衡系数</a:t>
                </a:r>
                <a14:m>
                  <m:oMath xmlns:m="http://schemas.openxmlformats.org/officeDocument/2006/math">
                    <m:sSub>
                      <m:sSubPr>
                        <m:ctrlPr>
                          <a:rPr lang="zh-CN" altLang="zh-CN" sz="2400"/>
                        </m:ctrlPr>
                      </m:sSubPr>
                      <m:e>
                        <m:r>
                          <a:rPr lang="en-US" altLang="zh-CN" sz="2400"/>
                          <m:t>𝜆</m:t>
                        </m:r>
                      </m:e>
                      <m:sub>
                        <m:r>
                          <a:rPr lang="en-US" altLang="zh-CN" sz="2400"/>
                          <m:t>3</m:t>
                        </m:r>
                      </m:sub>
                    </m:sSub>
                    <m:r>
                      <a:rPr lang="en-US" altLang="zh-CN" sz="2400"/>
                      <m:t> = 1</m:t>
                    </m:r>
                  </m:oMath>
                </a14:m>
                <a:r>
                  <a:rPr lang="zh-CN" altLang="zh-CN" sz="2400" dirty="0"/>
                  <a:t>，</a:t>
                </a:r>
                <a14:m>
                  <m:oMath xmlns:m="http://schemas.openxmlformats.org/officeDocument/2006/math">
                    <m:sSub>
                      <m:sSubPr>
                        <m:ctrlPr>
                          <a:rPr lang="zh-CN" altLang="zh-CN" sz="2400"/>
                        </m:ctrlPr>
                      </m:sSubPr>
                      <m:e>
                        <m:r>
                          <a:rPr lang="en-US" altLang="zh-CN" sz="2400"/>
                          <m:t>𝜆</m:t>
                        </m:r>
                      </m:e>
                      <m:sub>
                        <m:r>
                          <a:rPr lang="en-US" altLang="zh-CN" sz="2400"/>
                          <m:t>4</m:t>
                        </m:r>
                      </m:sub>
                    </m:sSub>
                    <m:r>
                      <a:rPr lang="en-US" altLang="zh-CN" sz="2400"/>
                      <m:t> =3</m:t>
                    </m:r>
                  </m:oMath>
                </a14:m>
                <a:endParaRPr lang="en-US" altLang="zh-CN" sz="2400" dirty="0"/>
              </a:p>
              <a:p>
                <a:endParaRPr lang="en-US" altLang="zh-CN" sz="2400" dirty="0"/>
              </a:p>
              <a:p>
                <a:r>
                  <a:rPr lang="zh-CN" altLang="zh-CN" sz="2400" dirty="0"/>
                  <a:t>用公式（</a:t>
                </a:r>
                <a:r>
                  <a:rPr lang="en-US" altLang="zh-CN" sz="2400" dirty="0"/>
                  <a:t>11</a:t>
                </a:r>
                <a:r>
                  <a:rPr lang="zh-CN" altLang="zh-CN" sz="2400" dirty="0"/>
                  <a:t>）独立优化每个像素的速度很快，但会产生噪声，因为标签可能会非常频繁地变化。作者通过应用一个成本</a:t>
                </a:r>
                <a:r>
                  <a:rPr lang="en-US" altLang="zh-CN" sz="2400" dirty="0"/>
                  <a:t>-</a:t>
                </a:r>
                <a:r>
                  <a:rPr lang="zh-CN" altLang="zh-CN" sz="2400" dirty="0"/>
                  <a:t>体积过滤的变体，首先使用</a:t>
                </a:r>
                <a:r>
                  <a:rPr lang="zh-CN" altLang="zh-CN" sz="2400" b="1" dirty="0">
                    <a:solidFill>
                      <a:srgbClr val="FFC000"/>
                    </a:solidFill>
                  </a:rPr>
                  <a:t>深度引导边缘感知过滤器过滤数据项</a:t>
                </a:r>
                <a:r>
                  <a:rPr lang="zh-CN" altLang="zh-CN" sz="2400" dirty="0"/>
                  <a:t>，进行独立的每像素优化可更快地获得非常相似的效果</a:t>
                </a:r>
                <a:r>
                  <a:rPr lang="zh-CN" altLang="en-US" sz="2400" dirty="0"/>
                  <a:t>：</a:t>
                </a:r>
                <a:r>
                  <a:rPr lang="zh-CN" altLang="zh-CN" sz="2400" dirty="0"/>
                  <a:t> </a:t>
                </a:r>
              </a:p>
            </p:txBody>
          </p:sp>
        </mc:Choice>
        <mc:Fallback>
          <p:sp>
            <p:nvSpPr>
              <p:cNvPr id="11" name="文本框 10">
                <a:extLst>
                  <a:ext uri="{FF2B5EF4-FFF2-40B4-BE49-F238E27FC236}">
                    <a16:creationId xmlns:a16="http://schemas.microsoft.com/office/drawing/2014/main" id="{F80D7E6D-84FC-044D-8286-2FED3BF1D7DD}"/>
                  </a:ext>
                </a:extLst>
              </p:cNvPr>
              <p:cNvSpPr txBox="1">
                <a:spLocks noRot="1" noChangeAspect="1" noMove="1" noResize="1" noEditPoints="1" noAdjustHandles="1" noChangeArrowheads="1" noChangeShapeType="1" noTextEdit="1"/>
              </p:cNvSpPr>
              <p:nvPr/>
            </p:nvSpPr>
            <p:spPr>
              <a:xfrm>
                <a:off x="809621" y="2114340"/>
                <a:ext cx="10572754" cy="2308324"/>
              </a:xfrm>
              <a:prstGeom prst="rect">
                <a:avLst/>
              </a:prstGeom>
              <a:blipFill>
                <a:blip r:embed="rId2"/>
                <a:stretch>
                  <a:fillRect l="-840" t="-2732" r="-840" b="-491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7A66DCE-395E-3B4B-8992-3361F42F164B}"/>
              </a:ext>
            </a:extLst>
          </p:cNvPr>
          <p:cNvPicPr>
            <a:picLocks noChangeAspect="1"/>
          </p:cNvPicPr>
          <p:nvPr/>
        </p:nvPicPr>
        <p:blipFill>
          <a:blip r:embed="rId3"/>
          <a:stretch>
            <a:fillRect/>
          </a:stretch>
        </p:blipFill>
        <p:spPr>
          <a:xfrm>
            <a:off x="2260198" y="1504523"/>
            <a:ext cx="7671600" cy="515753"/>
          </a:xfrm>
          <a:prstGeom prst="rect">
            <a:avLst/>
          </a:prstGeom>
        </p:spPr>
      </p:pic>
      <p:pic>
        <p:nvPicPr>
          <p:cNvPr id="7" name="图片 6">
            <a:extLst>
              <a:ext uri="{FF2B5EF4-FFF2-40B4-BE49-F238E27FC236}">
                <a16:creationId xmlns:a16="http://schemas.microsoft.com/office/drawing/2014/main" id="{05949812-2AE4-B44B-8CD4-A936D9272509}"/>
              </a:ext>
            </a:extLst>
          </p:cNvPr>
          <p:cNvPicPr>
            <a:picLocks noChangeAspect="1"/>
          </p:cNvPicPr>
          <p:nvPr/>
        </p:nvPicPr>
        <p:blipFill>
          <a:blip r:embed="rId4"/>
          <a:stretch>
            <a:fillRect/>
          </a:stretch>
        </p:blipFill>
        <p:spPr>
          <a:xfrm>
            <a:off x="2260198" y="4490048"/>
            <a:ext cx="7671600" cy="998232"/>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323A77F6-DC97-DC40-A754-BA4A51F85A9F}"/>
                  </a:ext>
                </a:extLst>
              </p:cNvPr>
              <p:cNvSpPr txBox="1"/>
              <p:nvPr/>
            </p:nvSpPr>
            <p:spPr>
              <a:xfrm>
                <a:off x="809621" y="5741626"/>
                <a:ext cx="10572754" cy="832792"/>
              </a:xfrm>
              <a:prstGeom prst="rect">
                <a:avLst/>
              </a:prstGeom>
              <a:noFill/>
            </p:spPr>
            <p:txBody>
              <a:bodyPr wrap="square" rtlCol="0">
                <a:spAutoFit/>
              </a:bodyPr>
              <a:lstStyle/>
              <a:p>
                <a:r>
                  <a:rPr lang="zh-CN" altLang="zh-CN" sz="2400" dirty="0"/>
                  <a:t>每个源图像</a:t>
                </a:r>
                <a14:m>
                  <m:oMath xmlns:m="http://schemas.openxmlformats.org/officeDocument/2006/math">
                    <m:r>
                      <a:rPr lang="en-US" altLang="zh-CN" sz="2400"/>
                      <m:t>𝛼</m:t>
                    </m:r>
                  </m:oMath>
                </a14:m>
                <a:r>
                  <a:rPr lang="zh-CN" altLang="zh-CN" sz="2400" dirty="0"/>
                  <a:t>使用的是由</a:t>
                </a:r>
                <a14:m>
                  <m:oMath xmlns:m="http://schemas.openxmlformats.org/officeDocument/2006/math">
                    <m:r>
                      <a:rPr lang="en-US" altLang="zh-CN" sz="2400"/>
                      <m:t>𝛼</m:t>
                    </m:r>
                  </m:oMath>
                </a14:m>
                <a:r>
                  <a:rPr lang="zh-CN" altLang="zh-CN" sz="2400" dirty="0"/>
                  <a:t>中的归一化差异引导的引导滤波器设置独立的滤波器权重</a:t>
                </a:r>
                <a14:m>
                  <m:oMath xmlns:m="http://schemas.openxmlformats.org/officeDocument/2006/math">
                    <m:sSubSup>
                      <m:sSubSupPr>
                        <m:ctrlPr>
                          <a:rPr lang="zh-CN" altLang="zh-CN" sz="2400"/>
                        </m:ctrlPr>
                      </m:sSubSupPr>
                      <m:e>
                        <m:r>
                          <a:rPr lang="en-US" altLang="zh-CN" sz="2400"/>
                          <m:t>𝑤</m:t>
                        </m:r>
                      </m:e>
                      <m:sub>
                        <m:r>
                          <a:rPr lang="en-US" altLang="zh-CN" sz="2400"/>
                          <m:t>𝑑</m:t>
                        </m:r>
                      </m:sub>
                      <m:sup>
                        <m:r>
                          <a:rPr lang="en-US" altLang="zh-CN" sz="2400"/>
                          <m:t>𝛼</m:t>
                        </m:r>
                      </m:sup>
                    </m:sSubSup>
                  </m:oMath>
                </a14:m>
                <a:r>
                  <a:rPr lang="zh-CN" altLang="zh-CN" sz="2400" dirty="0"/>
                  <a:t> </a:t>
                </a:r>
              </a:p>
            </p:txBody>
          </p:sp>
        </mc:Choice>
        <mc:Fallback>
          <p:sp>
            <p:nvSpPr>
              <p:cNvPr id="10" name="文本框 9">
                <a:extLst>
                  <a:ext uri="{FF2B5EF4-FFF2-40B4-BE49-F238E27FC236}">
                    <a16:creationId xmlns:a16="http://schemas.microsoft.com/office/drawing/2014/main" id="{323A77F6-DC97-DC40-A754-BA4A51F85A9F}"/>
                  </a:ext>
                </a:extLst>
              </p:cNvPr>
              <p:cNvSpPr txBox="1">
                <a:spLocks noRot="1" noChangeAspect="1" noMove="1" noResize="1" noEditPoints="1" noAdjustHandles="1" noChangeArrowheads="1" noChangeShapeType="1" noTextEdit="1"/>
              </p:cNvSpPr>
              <p:nvPr/>
            </p:nvSpPr>
            <p:spPr>
              <a:xfrm>
                <a:off x="809621" y="5741626"/>
                <a:ext cx="10572754" cy="832792"/>
              </a:xfrm>
              <a:prstGeom prst="rect">
                <a:avLst/>
              </a:prstGeom>
              <a:blipFill>
                <a:blip r:embed="rId5"/>
                <a:stretch>
                  <a:fillRect l="-840" t="-5970" b="-119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969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0F82E1B-5E2F-A34B-B291-136C5456DA68}"/>
              </a:ext>
            </a:extLst>
          </p:cNvPr>
          <p:cNvPicPr/>
          <p:nvPr/>
        </p:nvPicPr>
        <p:blipFill>
          <a:blip r:embed="rId2">
            <a:extLst>
              <a:ext uri="{28A0092B-C50C-407E-A947-70E740481C1C}">
                <a14:useLocalDpi xmlns:a14="http://schemas.microsoft.com/office/drawing/2010/main" val="0"/>
              </a:ext>
            </a:extLst>
          </a:blip>
          <a:stretch>
            <a:fillRect/>
          </a:stretch>
        </p:blipFill>
        <p:spPr>
          <a:xfrm>
            <a:off x="1851556" y="665509"/>
            <a:ext cx="8488887" cy="5526981"/>
          </a:xfrm>
          <a:prstGeom prst="rect">
            <a:avLst/>
          </a:prstGeom>
        </p:spPr>
      </p:pic>
    </p:spTree>
    <p:extLst>
      <p:ext uri="{BB962C8B-B14F-4D97-AF65-F5344CB8AC3E}">
        <p14:creationId xmlns:p14="http://schemas.microsoft.com/office/powerpoint/2010/main" val="227223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517187BA-EC2A-3340-9C8C-B14CEEA07D70}"/>
                  </a:ext>
                </a:extLst>
              </p:cNvPr>
              <p:cNvSpPr txBox="1"/>
              <p:nvPr/>
            </p:nvSpPr>
            <p:spPr>
              <a:xfrm>
                <a:off x="809623" y="239345"/>
                <a:ext cx="10572754" cy="6379310"/>
              </a:xfrm>
              <a:prstGeom prst="rect">
                <a:avLst/>
              </a:prstGeom>
              <a:noFill/>
            </p:spPr>
            <p:txBody>
              <a:bodyPr wrap="square" rtlCol="0">
                <a:spAutoFit/>
              </a:bodyPr>
              <a:lstStyle/>
              <a:p>
                <a:r>
                  <a:rPr lang="zh-CN" altLang="en-US" sz="2400" b="1" dirty="0">
                    <a:solidFill>
                      <a:srgbClr val="FFC000"/>
                    </a:solidFill>
                  </a:rPr>
                  <a:t>多层处理</a:t>
                </a:r>
                <a:endParaRPr lang="en-US" altLang="zh-CN" dirty="0"/>
              </a:p>
              <a:p>
                <a:endParaRPr lang="en-US" altLang="zh-CN" sz="2400" dirty="0"/>
              </a:p>
              <a:p>
                <a:r>
                  <a:rPr lang="en-US" altLang="zh-CN" sz="2400" dirty="0" err="1"/>
                  <a:t>Naïvely</a:t>
                </a:r>
                <a:r>
                  <a:rPr lang="zh-CN" altLang="zh-CN" sz="2400" dirty="0"/>
                  <a:t>算法在强深度边缘处通过将所有像素连接到它们的</a:t>
                </a:r>
                <a:r>
                  <a:rPr lang="en-US" altLang="zh-CN" sz="2400" dirty="0"/>
                  <a:t>4</a:t>
                </a:r>
                <a:r>
                  <a:rPr lang="zh-CN" altLang="zh-CN" sz="2400" dirty="0"/>
                  <a:t>个相邻域来创建三角形网格，在视点变化时会显示出拉伸的三角形或</a:t>
                </a:r>
                <a:r>
                  <a:rPr lang="zh-CN" altLang="en-US" sz="2400" dirty="0"/>
                  <a:t>孔</a:t>
                </a:r>
                <a:endParaRPr lang="en-US" altLang="zh-CN" sz="2400" dirty="0"/>
              </a:p>
              <a:p>
                <a:endParaRPr lang="en-US" altLang="zh-CN" sz="2400" dirty="0"/>
              </a:p>
              <a:p>
                <a:r>
                  <a:rPr lang="zh-CN" altLang="zh-CN" sz="2400" dirty="0"/>
                  <a:t>作者提出了一个类似于“</a:t>
                </a:r>
                <a:r>
                  <a:rPr lang="zh-CN" altLang="zh-CN" sz="2400" b="1" dirty="0">
                    <a:solidFill>
                      <a:srgbClr val="FFC000"/>
                    </a:solidFill>
                  </a:rPr>
                  <a:t>双层合并</a:t>
                </a:r>
                <a:r>
                  <a:rPr lang="zh-CN" altLang="zh-CN" sz="2400" dirty="0"/>
                  <a:t>”算法的解决方案</a:t>
                </a:r>
                <a:r>
                  <a:rPr lang="zh-CN" altLang="en-US" sz="2400" dirty="0"/>
                  <a:t>：</a:t>
                </a:r>
                <a:endParaRPr lang="en-US" altLang="zh-CN" sz="2400" dirty="0"/>
              </a:p>
              <a:p>
                <a:r>
                  <a:rPr lang="zh-CN" altLang="zh-CN" sz="2400" dirty="0"/>
                  <a:t>全景图中的每个网格顶点会被“推出”到某个深度的像素位置</a:t>
                </a:r>
                <a:r>
                  <a:rPr lang="zh-CN" altLang="en-US" sz="2400" dirty="0"/>
                  <a:t>，</a:t>
                </a:r>
                <a:r>
                  <a:rPr lang="zh-CN" altLang="zh-CN" sz="2400" dirty="0"/>
                  <a:t>每个顶点在</a:t>
                </a:r>
                <a:r>
                  <a:rPr lang="en-US" altLang="zh-CN" sz="2400" dirty="0"/>
                  <a:t>4</a:t>
                </a:r>
                <a:r>
                  <a:rPr lang="zh-CN" altLang="zh-CN" sz="2400" dirty="0"/>
                  <a:t>个基本方向上都连接到至多一个邻点，以此来初始化网格 </a:t>
                </a:r>
                <a:endParaRPr lang="en-US" altLang="zh-CN" sz="2400" dirty="0"/>
              </a:p>
              <a:p>
                <a:r>
                  <a:rPr lang="zh-CN" altLang="zh-CN" sz="2400" dirty="0"/>
                  <a:t>应用了</a:t>
                </a:r>
                <a:r>
                  <a:rPr lang="en-US" altLang="zh-CN" sz="2400" dirty="0"/>
                  <a:t>9</a:t>
                </a:r>
                <a:r>
                  <a:rPr lang="zh-CN" altLang="zh-CN" sz="2400" dirty="0"/>
                  <a:t>×</a:t>
                </a:r>
                <a:r>
                  <a:rPr lang="en-US" altLang="zh-CN" sz="2400" dirty="0"/>
                  <a:t>9</a:t>
                </a:r>
                <a:r>
                  <a:rPr lang="zh-CN" altLang="zh-CN" sz="2400" dirty="0"/>
                  <a:t>中值滤波器将</a:t>
                </a:r>
                <a:r>
                  <a:rPr lang="zh-CN" altLang="en-US" sz="2400" dirty="0"/>
                  <a:t>深度边缘</a:t>
                </a:r>
                <a:r>
                  <a:rPr lang="zh-CN" altLang="zh-CN" sz="2400" dirty="0"/>
                  <a:t>转换为阶梯边缘</a:t>
                </a:r>
                <a:r>
                  <a:rPr lang="zh-CN" altLang="en-US" sz="2400" dirty="0"/>
                  <a:t>，</a:t>
                </a:r>
                <a:r>
                  <a:rPr lang="zh-CN" altLang="zh-CN" sz="2400" dirty="0"/>
                  <a:t>如果差异相差超过</a:t>
                </a:r>
                <a14:m>
                  <m:oMath xmlns:m="http://schemas.openxmlformats.org/officeDocument/2006/math">
                    <m:r>
                      <a:rPr lang="en-US" altLang="zh-CN" sz="2400"/>
                      <m:t>5 ⋅</m:t>
                    </m:r>
                    <m:sSup>
                      <m:sSupPr>
                        <m:ctrlPr>
                          <a:rPr lang="zh-CN" altLang="zh-CN" sz="2400"/>
                        </m:ctrlPr>
                      </m:sSupPr>
                      <m:e>
                        <m:r>
                          <a:rPr lang="en-US" altLang="zh-CN" sz="2400"/>
                          <m:t>10</m:t>
                        </m:r>
                      </m:e>
                      <m:sup>
                        <m:r>
                          <a:rPr lang="en-US" altLang="zh-CN" sz="2400"/>
                          <m:t>−2</m:t>
                        </m:r>
                      </m:sup>
                    </m:sSup>
                    <m:r>
                      <a:rPr lang="en-US" altLang="zh-CN" sz="2400"/>
                      <m:t> </m:t>
                    </m:r>
                  </m:oMath>
                </a14:m>
                <a:r>
                  <a:rPr lang="zh-CN" altLang="zh-CN" sz="2400" dirty="0"/>
                  <a:t>个单位，就断开相邻顶点之间的连接</a:t>
                </a:r>
                <a:endParaRPr lang="en-US" altLang="zh-CN" sz="2400" dirty="0"/>
              </a:p>
              <a:p>
                <a:r>
                  <a:rPr lang="zh-CN" altLang="en-US" sz="2400" dirty="0"/>
                  <a:t>通</a:t>
                </a:r>
                <a:r>
                  <a:rPr lang="zh-CN" altLang="zh-CN" sz="2400" dirty="0"/>
                  <a:t>过在边界处</a:t>
                </a:r>
                <a:r>
                  <a:rPr lang="zh-CN" altLang="zh-CN" sz="2400" b="1" dirty="0">
                    <a:solidFill>
                      <a:srgbClr val="FFC000"/>
                    </a:solidFill>
                  </a:rPr>
                  <a:t>迭代生长</a:t>
                </a:r>
                <a:r>
                  <a:rPr lang="zh-CN" altLang="zh-CN" sz="2400" dirty="0"/>
                  <a:t>网格来产生遮挡部分中的新内容</a:t>
                </a:r>
                <a:r>
                  <a:rPr lang="zh-CN" altLang="en-US" sz="2400" dirty="0"/>
                  <a:t>。</a:t>
                </a:r>
                <a:r>
                  <a:rPr lang="zh-CN" altLang="zh-CN" sz="2400" dirty="0"/>
                  <a:t>在每次迭代中，每个顶点都会在在</a:t>
                </a:r>
                <a:r>
                  <a:rPr lang="en-US" altLang="zh-CN" sz="2400" dirty="0"/>
                  <a:t>4</a:t>
                </a:r>
                <a:r>
                  <a:rPr lang="zh-CN" altLang="zh-CN" sz="2400" dirty="0"/>
                  <a:t>个基本方向中缺少连接的方向上生长并生成与其自身相同深度的新顶点</a:t>
                </a:r>
                <a:r>
                  <a:rPr lang="zh-CN" altLang="en-US" sz="2400" dirty="0"/>
                  <a:t>，并将</a:t>
                </a:r>
                <a:r>
                  <a:rPr lang="zh-CN" altLang="zh-CN" sz="2400" dirty="0"/>
                  <a:t>新顶点与其差异在上述的阈值内的所有相邻边界顶点连接起来。在将此过程运行固定数量的</a:t>
                </a:r>
                <a:r>
                  <a:rPr lang="en-US" altLang="zh-CN" sz="2400" dirty="0"/>
                  <a:t>30</a:t>
                </a:r>
                <a:r>
                  <a:rPr lang="zh-CN" altLang="zh-CN" sz="2400" dirty="0"/>
                  <a:t>次迭代之后，通过删除每个像素位置处除了最远的生成顶点之外的任何顶点来修剪新生成的顶点。如果剩余生成的顶点位于原始针迹的前面，也会被删除。然后使用漫反射修复来合成新生成的网格部件的颜色。得到的网格平滑地将深度边缘的后侧延伸到遮挡区域中</a:t>
                </a:r>
                <a:endParaRPr lang="en-US" altLang="zh-CN" sz="2400" dirty="0"/>
              </a:p>
            </p:txBody>
          </p:sp>
        </mc:Choice>
        <mc:Fallback>
          <p:sp>
            <p:nvSpPr>
              <p:cNvPr id="8" name="文本框 7">
                <a:extLst>
                  <a:ext uri="{FF2B5EF4-FFF2-40B4-BE49-F238E27FC236}">
                    <a16:creationId xmlns:a16="http://schemas.microsoft.com/office/drawing/2014/main" id="{517187BA-EC2A-3340-9C8C-B14CEEA07D70}"/>
                  </a:ext>
                </a:extLst>
              </p:cNvPr>
              <p:cNvSpPr txBox="1">
                <a:spLocks noRot="1" noChangeAspect="1" noMove="1" noResize="1" noEditPoints="1" noAdjustHandles="1" noChangeArrowheads="1" noChangeShapeType="1" noTextEdit="1"/>
              </p:cNvSpPr>
              <p:nvPr/>
            </p:nvSpPr>
            <p:spPr>
              <a:xfrm>
                <a:off x="809623" y="239345"/>
                <a:ext cx="10572754" cy="6379310"/>
              </a:xfrm>
              <a:prstGeom prst="rect">
                <a:avLst/>
              </a:prstGeom>
              <a:blipFill>
                <a:blip r:embed="rId2"/>
                <a:stretch>
                  <a:fillRect l="-840" t="-1193" r="-720" b="-7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360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E8ED3AA-C3F6-9E4F-8320-346D25991A13}"/>
              </a:ext>
            </a:extLst>
          </p:cNvPr>
          <p:cNvPicPr/>
          <p:nvPr/>
        </p:nvPicPr>
        <p:blipFill>
          <a:blip r:embed="rId2">
            <a:extLst>
              <a:ext uri="{28A0092B-C50C-407E-A947-70E740481C1C}">
                <a14:useLocalDpi xmlns:a14="http://schemas.microsoft.com/office/drawing/2010/main" val="0"/>
              </a:ext>
            </a:extLst>
          </a:blip>
          <a:stretch>
            <a:fillRect/>
          </a:stretch>
        </p:blipFill>
        <p:spPr>
          <a:xfrm>
            <a:off x="1845799" y="661760"/>
            <a:ext cx="8500402" cy="5534479"/>
          </a:xfrm>
          <a:prstGeom prst="rect">
            <a:avLst/>
          </a:prstGeom>
        </p:spPr>
      </p:pic>
    </p:spTree>
    <p:extLst>
      <p:ext uri="{BB962C8B-B14F-4D97-AF65-F5344CB8AC3E}">
        <p14:creationId xmlns:p14="http://schemas.microsoft.com/office/powerpoint/2010/main" val="67427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8874783-C2E6-864D-B254-E064105BE04B}"/>
              </a:ext>
            </a:extLst>
          </p:cNvPr>
          <p:cNvSpPr txBox="1"/>
          <p:nvPr/>
        </p:nvSpPr>
        <p:spPr>
          <a:xfrm>
            <a:off x="1551878" y="2828835"/>
            <a:ext cx="9088244" cy="1200329"/>
          </a:xfrm>
          <a:prstGeom prst="rect">
            <a:avLst/>
          </a:prstGeom>
          <a:noFill/>
        </p:spPr>
        <p:txBody>
          <a:bodyPr wrap="square" rtlCol="0">
            <a:spAutoFit/>
          </a:bodyPr>
          <a:lstStyle/>
          <a:p>
            <a:pPr algn="ctr"/>
            <a:r>
              <a:rPr kumimoji="1" lang="zh-CN" altLang="en-US" sz="7200" dirty="0"/>
              <a:t>结果与评估</a:t>
            </a:r>
          </a:p>
        </p:txBody>
      </p:sp>
    </p:spTree>
    <p:extLst>
      <p:ext uri="{BB962C8B-B14F-4D97-AF65-F5344CB8AC3E}">
        <p14:creationId xmlns:p14="http://schemas.microsoft.com/office/powerpoint/2010/main" val="20794994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6A759C0-F49B-8D4C-A927-F7442056A1E4}"/>
              </a:ext>
            </a:extLst>
          </p:cNvPr>
          <p:cNvPicPr/>
          <p:nvPr/>
        </p:nvPicPr>
        <p:blipFill>
          <a:blip r:embed="rId2"/>
          <a:stretch>
            <a:fillRect/>
          </a:stretch>
        </p:blipFill>
        <p:spPr>
          <a:xfrm>
            <a:off x="-1" y="0"/>
            <a:ext cx="12192001" cy="6866128"/>
          </a:xfrm>
          <a:prstGeom prst="rect">
            <a:avLst/>
          </a:prstGeom>
        </p:spPr>
      </p:pic>
    </p:spTree>
    <p:extLst>
      <p:ext uri="{BB962C8B-B14F-4D97-AF65-F5344CB8AC3E}">
        <p14:creationId xmlns:p14="http://schemas.microsoft.com/office/powerpoint/2010/main" val="244457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C47B756-4C49-F549-A696-3E5FCDC708E1}"/>
              </a:ext>
            </a:extLst>
          </p:cNvPr>
          <p:cNvPicPr/>
          <p:nvPr/>
        </p:nvPicPr>
        <p:blipFill>
          <a:blip r:embed="rId2"/>
          <a:stretch>
            <a:fillRect/>
          </a:stretch>
        </p:blipFill>
        <p:spPr>
          <a:xfrm>
            <a:off x="0" y="0"/>
            <a:ext cx="7719203" cy="6858000"/>
          </a:xfrm>
          <a:prstGeom prst="rect">
            <a:avLst/>
          </a:prstGeom>
        </p:spPr>
      </p:pic>
      <p:sp>
        <p:nvSpPr>
          <p:cNvPr id="5" name="文本框 4">
            <a:extLst>
              <a:ext uri="{FF2B5EF4-FFF2-40B4-BE49-F238E27FC236}">
                <a16:creationId xmlns:a16="http://schemas.microsoft.com/office/drawing/2014/main" id="{E040D4AE-8125-BC44-905C-A99CD34BE42D}"/>
              </a:ext>
            </a:extLst>
          </p:cNvPr>
          <p:cNvSpPr txBox="1"/>
          <p:nvPr/>
        </p:nvSpPr>
        <p:spPr>
          <a:xfrm>
            <a:off x="8783593" y="2644170"/>
            <a:ext cx="2713315" cy="1569660"/>
          </a:xfrm>
          <a:prstGeom prst="rect">
            <a:avLst/>
          </a:prstGeom>
          <a:noFill/>
        </p:spPr>
        <p:txBody>
          <a:bodyPr wrap="square" rtlCol="0">
            <a:spAutoFit/>
          </a:bodyPr>
          <a:lstStyle/>
          <a:p>
            <a:r>
              <a:rPr lang="zh-CN" altLang="en-US" sz="2400" dirty="0"/>
              <a:t>将使用</a:t>
            </a:r>
            <a:r>
              <a:rPr lang="en-US" altLang="zh-CN" sz="2400" dirty="0"/>
              <a:t>CNN</a:t>
            </a:r>
            <a:r>
              <a:rPr lang="zh-CN" altLang="en-US" sz="2400" dirty="0"/>
              <a:t>从单个图像估计的深度图作为图源对算法进行测试</a:t>
            </a:r>
            <a:endParaRPr lang="zh-CN" altLang="zh-CN" sz="2400" dirty="0"/>
          </a:p>
        </p:txBody>
      </p:sp>
    </p:spTree>
    <p:extLst>
      <p:ext uri="{BB962C8B-B14F-4D97-AF65-F5344CB8AC3E}">
        <p14:creationId xmlns:p14="http://schemas.microsoft.com/office/powerpoint/2010/main" val="200185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040D4AE-8125-BC44-905C-A99CD34BE42D}"/>
              </a:ext>
            </a:extLst>
          </p:cNvPr>
          <p:cNvSpPr txBox="1"/>
          <p:nvPr/>
        </p:nvSpPr>
        <p:spPr>
          <a:xfrm>
            <a:off x="1884630" y="5226638"/>
            <a:ext cx="8422740" cy="461665"/>
          </a:xfrm>
          <a:prstGeom prst="rect">
            <a:avLst/>
          </a:prstGeom>
          <a:noFill/>
        </p:spPr>
        <p:txBody>
          <a:bodyPr wrap="square" rtlCol="0">
            <a:spAutoFit/>
          </a:bodyPr>
          <a:lstStyle/>
          <a:p>
            <a:pPr algn="ctr"/>
            <a:r>
              <a:rPr lang="zh-CN" altLang="en-US" sz="2400" dirty="0"/>
              <a:t>与端到端</a:t>
            </a:r>
            <a:r>
              <a:rPr lang="en-US" altLang="zh-CN" sz="2400" dirty="0"/>
              <a:t>MVS</a:t>
            </a:r>
            <a:r>
              <a:rPr lang="zh-CN" altLang="en-US" sz="2400" dirty="0"/>
              <a:t>系统（商业捕获现实系统和轻松</a:t>
            </a:r>
            <a:r>
              <a:rPr lang="en-US" altLang="zh-CN" sz="2400" dirty="0"/>
              <a:t>3D</a:t>
            </a:r>
            <a:r>
              <a:rPr lang="zh-CN" altLang="en-US" sz="2400" dirty="0"/>
              <a:t>）的比较</a:t>
            </a:r>
            <a:endParaRPr lang="zh-CN" altLang="zh-CN" sz="2400" dirty="0"/>
          </a:p>
        </p:txBody>
      </p:sp>
      <p:pic>
        <p:nvPicPr>
          <p:cNvPr id="2" name="图片 1">
            <a:extLst>
              <a:ext uri="{FF2B5EF4-FFF2-40B4-BE49-F238E27FC236}">
                <a16:creationId xmlns:a16="http://schemas.microsoft.com/office/drawing/2014/main" id="{F1D3411D-E4D0-5844-8990-5F7179C9C3F3}"/>
              </a:ext>
            </a:extLst>
          </p:cNvPr>
          <p:cNvPicPr>
            <a:picLocks noChangeAspect="1"/>
          </p:cNvPicPr>
          <p:nvPr/>
        </p:nvPicPr>
        <p:blipFill>
          <a:blip r:embed="rId2"/>
          <a:stretch>
            <a:fillRect/>
          </a:stretch>
        </p:blipFill>
        <p:spPr>
          <a:xfrm>
            <a:off x="260350" y="1400529"/>
            <a:ext cx="11671300" cy="2870200"/>
          </a:xfrm>
          <a:prstGeom prst="rect">
            <a:avLst/>
          </a:prstGeom>
        </p:spPr>
      </p:pic>
    </p:spTree>
    <p:extLst>
      <p:ext uri="{BB962C8B-B14F-4D97-AF65-F5344CB8AC3E}">
        <p14:creationId xmlns:p14="http://schemas.microsoft.com/office/powerpoint/2010/main" val="229763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040D4AE-8125-BC44-905C-A99CD34BE42D}"/>
              </a:ext>
            </a:extLst>
          </p:cNvPr>
          <p:cNvSpPr txBox="1"/>
          <p:nvPr/>
        </p:nvSpPr>
        <p:spPr>
          <a:xfrm>
            <a:off x="1884630" y="5115128"/>
            <a:ext cx="8422740" cy="830997"/>
          </a:xfrm>
          <a:prstGeom prst="rect">
            <a:avLst/>
          </a:prstGeom>
          <a:noFill/>
        </p:spPr>
        <p:txBody>
          <a:bodyPr wrap="square" rtlCol="0">
            <a:spAutoFit/>
          </a:bodyPr>
          <a:lstStyle/>
          <a:p>
            <a:pPr algn="ctr"/>
            <a:r>
              <a:rPr lang="zh-CN" altLang="en-US" sz="2400" dirty="0"/>
              <a:t>与</a:t>
            </a:r>
            <a:r>
              <a:rPr lang="en" altLang="zh-CN" sz="2400" dirty="0"/>
              <a:t>As-projective-as-possible warping (APAP)</a:t>
            </a:r>
            <a:r>
              <a:rPr lang="zh-CN" altLang="en" sz="2400" dirty="0"/>
              <a:t>、</a:t>
            </a:r>
            <a:r>
              <a:rPr lang="en" altLang="zh-CN" sz="2400" dirty="0"/>
              <a:t>Microsoft ICE</a:t>
            </a:r>
            <a:r>
              <a:rPr lang="zh-CN" altLang="en-US" sz="2400" dirty="0"/>
              <a:t>这两种单眼拼接算法的比较，</a:t>
            </a:r>
            <a:r>
              <a:rPr lang="zh-CN" altLang="zh-CN" sz="2400" dirty="0"/>
              <a:t>这</a:t>
            </a:r>
            <a:r>
              <a:rPr lang="zh-CN" altLang="en-US" sz="2400" dirty="0"/>
              <a:t>两种算法</a:t>
            </a:r>
            <a:r>
              <a:rPr lang="zh-CN" altLang="zh-CN" sz="2400" dirty="0"/>
              <a:t>都不产生深度全景 </a:t>
            </a:r>
          </a:p>
        </p:txBody>
      </p:sp>
      <p:pic>
        <p:nvPicPr>
          <p:cNvPr id="3" name="图片 2">
            <a:extLst>
              <a:ext uri="{FF2B5EF4-FFF2-40B4-BE49-F238E27FC236}">
                <a16:creationId xmlns:a16="http://schemas.microsoft.com/office/drawing/2014/main" id="{D23520EF-7935-3B43-893E-11AE59B26FAF}"/>
              </a:ext>
            </a:extLst>
          </p:cNvPr>
          <p:cNvPicPr>
            <a:picLocks noChangeAspect="1"/>
          </p:cNvPicPr>
          <p:nvPr/>
        </p:nvPicPr>
        <p:blipFill>
          <a:blip r:embed="rId2"/>
          <a:stretch>
            <a:fillRect/>
          </a:stretch>
        </p:blipFill>
        <p:spPr>
          <a:xfrm>
            <a:off x="260350" y="1402731"/>
            <a:ext cx="11671300" cy="2781300"/>
          </a:xfrm>
          <a:prstGeom prst="rect">
            <a:avLst/>
          </a:prstGeom>
        </p:spPr>
      </p:pic>
    </p:spTree>
    <p:extLst>
      <p:ext uri="{BB962C8B-B14F-4D97-AF65-F5344CB8AC3E}">
        <p14:creationId xmlns:p14="http://schemas.microsoft.com/office/powerpoint/2010/main" val="114534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8874783-C2E6-864D-B254-E064105BE04B}"/>
              </a:ext>
            </a:extLst>
          </p:cNvPr>
          <p:cNvSpPr txBox="1"/>
          <p:nvPr/>
        </p:nvSpPr>
        <p:spPr>
          <a:xfrm>
            <a:off x="1551878" y="2828835"/>
            <a:ext cx="9088244" cy="1200329"/>
          </a:xfrm>
          <a:prstGeom prst="rect">
            <a:avLst/>
          </a:prstGeom>
          <a:noFill/>
        </p:spPr>
        <p:txBody>
          <a:bodyPr wrap="square" rtlCol="0">
            <a:spAutoFit/>
          </a:bodyPr>
          <a:lstStyle/>
          <a:p>
            <a:pPr algn="ctr"/>
            <a:r>
              <a:rPr kumimoji="1" lang="zh-CN" altLang="en-US" sz="7200" dirty="0"/>
              <a:t>限制与改进</a:t>
            </a:r>
          </a:p>
        </p:txBody>
      </p:sp>
    </p:spTree>
    <p:extLst>
      <p:ext uri="{BB962C8B-B14F-4D97-AF65-F5344CB8AC3E}">
        <p14:creationId xmlns:p14="http://schemas.microsoft.com/office/powerpoint/2010/main" val="3658397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8874783-C2E6-864D-B254-E064105BE04B}"/>
              </a:ext>
            </a:extLst>
          </p:cNvPr>
          <p:cNvSpPr txBox="1"/>
          <p:nvPr/>
        </p:nvSpPr>
        <p:spPr>
          <a:xfrm>
            <a:off x="1551878" y="2828835"/>
            <a:ext cx="9088244" cy="1200329"/>
          </a:xfrm>
          <a:prstGeom prst="rect">
            <a:avLst/>
          </a:prstGeom>
          <a:noFill/>
        </p:spPr>
        <p:txBody>
          <a:bodyPr wrap="square" rtlCol="0">
            <a:spAutoFit/>
          </a:bodyPr>
          <a:lstStyle/>
          <a:p>
            <a:pPr algn="ctr"/>
            <a:r>
              <a:rPr kumimoji="1" lang="zh-CN" altLang="en-US" sz="7200" dirty="0"/>
              <a:t>背 景</a:t>
            </a:r>
          </a:p>
        </p:txBody>
      </p:sp>
    </p:spTree>
    <p:extLst>
      <p:ext uri="{BB962C8B-B14F-4D97-AF65-F5344CB8AC3E}">
        <p14:creationId xmlns:p14="http://schemas.microsoft.com/office/powerpoint/2010/main" val="12519138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5C41844-7121-7043-B98A-388A288C85F8}"/>
              </a:ext>
            </a:extLst>
          </p:cNvPr>
          <p:cNvSpPr txBox="1"/>
          <p:nvPr/>
        </p:nvSpPr>
        <p:spPr>
          <a:xfrm>
            <a:off x="809623" y="612844"/>
            <a:ext cx="10572754" cy="5632311"/>
          </a:xfrm>
          <a:prstGeom prst="rect">
            <a:avLst/>
          </a:prstGeom>
          <a:noFill/>
        </p:spPr>
        <p:txBody>
          <a:bodyPr wrap="square" rtlCol="0">
            <a:spAutoFit/>
          </a:bodyPr>
          <a:lstStyle/>
          <a:p>
            <a:r>
              <a:rPr lang="zh-CN" altLang="en-US" sz="2400" dirty="0"/>
              <a:t>此算法还存在着很多限制和可以改进的空间：</a:t>
            </a:r>
          </a:p>
          <a:p>
            <a:endParaRPr lang="zh-CN" altLang="en-US" sz="2400" dirty="0"/>
          </a:p>
          <a:p>
            <a:r>
              <a:rPr lang="zh-CN" altLang="en-US" sz="2400" b="1" dirty="0">
                <a:solidFill>
                  <a:srgbClr val="FFC000"/>
                </a:solidFill>
              </a:rPr>
              <a:t>拍摄</a:t>
            </a:r>
            <a:r>
              <a:rPr lang="zh-CN" altLang="en-US" sz="2400" dirty="0"/>
              <a:t>：</a:t>
            </a:r>
            <a:r>
              <a:rPr lang="en-US" altLang="zh-CN" sz="2400" dirty="0"/>
              <a:t>iPhone</a:t>
            </a:r>
            <a:r>
              <a:rPr lang="zh-CN" altLang="en-US" sz="2400" dirty="0"/>
              <a:t>相机在深度拍摄模式下具有非常窄的视野，因为其中一个镜头是广角镜头而另一个是长焦镜头。如果两个镜头都是广角镜头，那么就只需要捕获相当少的图像就可以实现相同的重叠量。同时基线会增加，使重建问题更容易</a:t>
            </a:r>
          </a:p>
          <a:p>
            <a:endParaRPr lang="zh-CN" altLang="en-US" sz="2400" dirty="0"/>
          </a:p>
          <a:p>
            <a:r>
              <a:rPr lang="zh-CN" altLang="en-US" sz="2400" b="1" dirty="0">
                <a:solidFill>
                  <a:srgbClr val="FFC000"/>
                </a:solidFill>
              </a:rPr>
              <a:t>人工痕迹</a:t>
            </a:r>
            <a:r>
              <a:rPr lang="zh-CN" altLang="en-US" sz="2400" dirty="0"/>
              <a:t>：浮动的几何图形，无纹理区域中的深度不正确，动态对象上的人工痕迹。与之前的系统相比，这些问题减少了，但它们仍然存在</a:t>
            </a:r>
          </a:p>
          <a:p>
            <a:endParaRPr lang="zh-CN" altLang="en-US" sz="2400" dirty="0"/>
          </a:p>
          <a:p>
            <a:r>
              <a:rPr lang="zh-CN" altLang="en-US" sz="2400" b="1" dirty="0">
                <a:solidFill>
                  <a:srgbClr val="FFC000"/>
                </a:solidFill>
              </a:rPr>
              <a:t>多层处理</a:t>
            </a:r>
            <a:r>
              <a:rPr lang="zh-CN" altLang="en-US" sz="2400" dirty="0"/>
              <a:t>：简单的背层扩展算法留有改进的空间，作者计划使用纹理合成来改善颜色的修复</a:t>
            </a:r>
          </a:p>
          <a:p>
            <a:endParaRPr lang="zh-CN" altLang="en-US" sz="2400" dirty="0"/>
          </a:p>
          <a:p>
            <a:r>
              <a:rPr lang="zh-CN" altLang="en-US" sz="2400" b="1" dirty="0">
                <a:solidFill>
                  <a:srgbClr val="FFC000"/>
                </a:solidFill>
              </a:rPr>
              <a:t>参数</a:t>
            </a:r>
            <a:r>
              <a:rPr lang="zh-CN" altLang="en-US" sz="2400" dirty="0"/>
              <a:t>：与许多端到端重建算法一样，此算法依赖于许多参数</a:t>
            </a:r>
          </a:p>
          <a:p>
            <a:endParaRPr lang="zh-CN" altLang="en-US" sz="2400" b="1" dirty="0">
              <a:solidFill>
                <a:srgbClr val="FFC000"/>
              </a:solidFill>
            </a:endParaRPr>
          </a:p>
        </p:txBody>
      </p:sp>
    </p:spTree>
    <p:extLst>
      <p:ext uri="{BB962C8B-B14F-4D97-AF65-F5344CB8AC3E}">
        <p14:creationId xmlns:p14="http://schemas.microsoft.com/office/powerpoint/2010/main" val="3612706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861217" y="3020485"/>
            <a:ext cx="6469566" cy="817030"/>
          </a:xfrm>
        </p:spPr>
        <p:txBody>
          <a:bodyPr>
            <a:noAutofit/>
          </a:bodyPr>
          <a:lstStyle/>
          <a:p>
            <a:pPr algn="ctr"/>
            <a:r>
              <a:rPr lang="zh-CN" altLang="en-US" dirty="0"/>
              <a:t>请老师批评指正！</a:t>
            </a:r>
          </a:p>
        </p:txBody>
      </p:sp>
    </p:spTree>
    <p:extLst>
      <p:ext uri="{BB962C8B-B14F-4D97-AF65-F5344CB8AC3E}">
        <p14:creationId xmlns:p14="http://schemas.microsoft.com/office/powerpoint/2010/main" val="9504017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528647" y="1166842"/>
            <a:ext cx="9134705" cy="4524315"/>
          </a:xfrm>
          <a:prstGeom prst="rect">
            <a:avLst/>
          </a:prstGeom>
          <a:noFill/>
        </p:spPr>
        <p:txBody>
          <a:bodyPr wrap="square" rtlCol="0">
            <a:spAutoFit/>
          </a:bodyPr>
          <a:lstStyle/>
          <a:p>
            <a:r>
              <a:rPr lang="zh-CN" altLang="en-US" sz="2400" dirty="0"/>
              <a:t>虚拟现实（</a:t>
            </a:r>
            <a:r>
              <a:rPr lang="en-US" altLang="zh-CN" sz="2400" dirty="0"/>
              <a:t>VR</a:t>
            </a:r>
            <a:r>
              <a:rPr lang="zh-CN" altLang="en-US" sz="2400" dirty="0"/>
              <a:t>）是一种迷人的新兴技术，借助现在广为流行的头戴设备，可在沉浸式的虚拟环境中创造出栩栩如生的体验</a:t>
            </a:r>
            <a:endParaRPr lang="en-US" altLang="zh-CN" sz="2400" dirty="0"/>
          </a:p>
          <a:p>
            <a:endParaRPr lang="en-US" altLang="zh-CN" sz="2400" dirty="0"/>
          </a:p>
          <a:p>
            <a:r>
              <a:rPr lang="zh-CN" altLang="en-US" sz="2400" dirty="0"/>
              <a:t>但当前</a:t>
            </a:r>
            <a:r>
              <a:rPr lang="en-US" altLang="zh-CN" sz="2400" dirty="0"/>
              <a:t>VR</a:t>
            </a:r>
            <a:r>
              <a:rPr lang="zh-CN" altLang="en-US" sz="2400" dirty="0"/>
              <a:t>中的大多数内容都是由专业艺术家创作合成的，消费者没有切实可行的方式来充分利用</a:t>
            </a:r>
            <a:r>
              <a:rPr lang="en-US" altLang="zh-CN" sz="2400" dirty="0"/>
              <a:t>VR</a:t>
            </a:r>
            <a:r>
              <a:rPr lang="zh-CN" altLang="en-US" sz="2400" dirty="0"/>
              <a:t>技术捕捉和分享他们自己的现实生活环境</a:t>
            </a:r>
            <a:endParaRPr lang="zh-CN" altLang="zh-CN" sz="2400" dirty="0"/>
          </a:p>
          <a:p>
            <a:endParaRPr lang="en-US" altLang="zh-CN" sz="2400" dirty="0"/>
          </a:p>
          <a:p>
            <a:r>
              <a:rPr lang="zh-CN" altLang="en-US" sz="2400" dirty="0"/>
              <a:t>问题的难点在于：</a:t>
            </a:r>
            <a:endParaRPr lang="en-US" altLang="zh-CN" sz="2400" dirty="0"/>
          </a:p>
          <a:p>
            <a:r>
              <a:rPr lang="en-US" altLang="zh-CN" sz="2400" dirty="0"/>
              <a:t>1</a:t>
            </a:r>
            <a:r>
              <a:rPr lang="zh-CN" altLang="en-US" sz="2400" dirty="0"/>
              <a:t>、要实现一种</a:t>
            </a:r>
            <a:r>
              <a:rPr lang="zh-CN" altLang="en-US" sz="2400" b="1" dirty="0">
                <a:solidFill>
                  <a:srgbClr val="FFC000"/>
                </a:solidFill>
              </a:rPr>
              <a:t>不依赖于昂贵硬件</a:t>
            </a:r>
            <a:r>
              <a:rPr lang="zh-CN" altLang="en-US" sz="2400" dirty="0"/>
              <a:t>，新手用户也很</a:t>
            </a:r>
            <a:r>
              <a:rPr lang="zh-CN" altLang="en-US" sz="2400" b="1" dirty="0">
                <a:solidFill>
                  <a:srgbClr val="FFC000"/>
                </a:solidFill>
              </a:rPr>
              <a:t>容易上手</a:t>
            </a:r>
            <a:r>
              <a:rPr lang="zh-CN" altLang="en-US" sz="2400" dirty="0"/>
              <a:t>的方法</a:t>
            </a:r>
            <a:endParaRPr lang="en-US" altLang="zh-CN" sz="2400" dirty="0"/>
          </a:p>
          <a:p>
            <a:r>
              <a:rPr lang="en-US" altLang="zh-CN" sz="2400" dirty="0"/>
              <a:t>2</a:t>
            </a:r>
            <a:r>
              <a:rPr lang="zh-CN" altLang="en-US" sz="2400" dirty="0"/>
              <a:t>、要能够创建</a:t>
            </a:r>
            <a:r>
              <a:rPr lang="zh-CN" altLang="en-US" sz="2400" b="1" dirty="0">
                <a:solidFill>
                  <a:srgbClr val="FFC000"/>
                </a:solidFill>
              </a:rPr>
              <a:t>高质量</a:t>
            </a:r>
            <a:r>
              <a:rPr lang="zh-CN" altLang="en-US" sz="2400" dirty="0"/>
              <a:t>和</a:t>
            </a:r>
            <a:r>
              <a:rPr lang="zh-CN" altLang="en-US" sz="2400" b="1" dirty="0">
                <a:solidFill>
                  <a:srgbClr val="FFC000"/>
                </a:solidFill>
              </a:rPr>
              <a:t>真正沉浸式</a:t>
            </a:r>
            <a:r>
              <a:rPr lang="zh-CN" altLang="en-US" sz="2400" dirty="0"/>
              <a:t>的内容，即支持</a:t>
            </a:r>
            <a:r>
              <a:rPr lang="zh-CN" altLang="en-US" sz="2400" b="1" dirty="0">
                <a:solidFill>
                  <a:srgbClr val="FFC000"/>
                </a:solidFill>
              </a:rPr>
              <a:t>双目视觉</a:t>
            </a:r>
            <a:r>
              <a:rPr lang="zh-CN" altLang="en-US" sz="2400" dirty="0"/>
              <a:t>和</a:t>
            </a:r>
            <a:r>
              <a:rPr lang="zh-CN" altLang="en-US" sz="2400" b="1" dirty="0">
                <a:solidFill>
                  <a:srgbClr val="FFC000"/>
                </a:solidFill>
              </a:rPr>
              <a:t>头部运动视差</a:t>
            </a:r>
            <a:r>
              <a:rPr lang="zh-CN" altLang="en-US" sz="2400" dirty="0"/>
              <a:t>的</a:t>
            </a:r>
            <a:r>
              <a:rPr lang="en-US" altLang="zh-CN" sz="2400" dirty="0"/>
              <a:t>3D</a:t>
            </a:r>
            <a:r>
              <a:rPr lang="zh-CN" altLang="en-US" sz="2400" dirty="0"/>
              <a:t>表示</a:t>
            </a:r>
            <a:endParaRPr lang="en-US" altLang="zh-CN" sz="2400" dirty="0"/>
          </a:p>
          <a:p>
            <a:r>
              <a:rPr lang="en-US" altLang="zh-CN" sz="2400" dirty="0"/>
              <a:t>3</a:t>
            </a:r>
            <a:r>
              <a:rPr lang="zh-CN" altLang="en-US" sz="2400" dirty="0"/>
              <a:t>、要实现</a:t>
            </a:r>
            <a:r>
              <a:rPr lang="zh-CN" altLang="en-US" sz="2400" b="1" dirty="0">
                <a:solidFill>
                  <a:srgbClr val="FFC000"/>
                </a:solidFill>
              </a:rPr>
              <a:t>非常快的处理时间</a:t>
            </a:r>
            <a:endParaRPr lang="en-US" altLang="zh-CN" sz="2400" b="1" dirty="0">
              <a:solidFill>
                <a:srgbClr val="FFC000"/>
              </a:solidFill>
            </a:endParaRPr>
          </a:p>
        </p:txBody>
      </p:sp>
    </p:spTree>
    <p:extLst>
      <p:ext uri="{BB962C8B-B14F-4D97-AF65-F5344CB8AC3E}">
        <p14:creationId xmlns:p14="http://schemas.microsoft.com/office/powerpoint/2010/main" val="238246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8874783-C2E6-864D-B254-E064105BE04B}"/>
              </a:ext>
            </a:extLst>
          </p:cNvPr>
          <p:cNvSpPr txBox="1"/>
          <p:nvPr/>
        </p:nvSpPr>
        <p:spPr>
          <a:xfrm>
            <a:off x="1551878" y="2828835"/>
            <a:ext cx="9088244" cy="1200329"/>
          </a:xfrm>
          <a:prstGeom prst="rect">
            <a:avLst/>
          </a:prstGeom>
          <a:noFill/>
        </p:spPr>
        <p:txBody>
          <a:bodyPr wrap="square" rtlCol="0">
            <a:spAutoFit/>
          </a:bodyPr>
          <a:lstStyle/>
          <a:p>
            <a:pPr algn="ctr"/>
            <a:r>
              <a:rPr kumimoji="1" lang="zh-CN" altLang="en-US" sz="7200" dirty="0"/>
              <a:t>概 述</a:t>
            </a:r>
          </a:p>
        </p:txBody>
      </p:sp>
    </p:spTree>
    <p:extLst>
      <p:ext uri="{BB962C8B-B14F-4D97-AF65-F5344CB8AC3E}">
        <p14:creationId xmlns:p14="http://schemas.microsoft.com/office/powerpoint/2010/main" val="20837253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7609" y="5201810"/>
            <a:ext cx="10276781" cy="830997"/>
          </a:xfrm>
          <a:prstGeom prst="rect">
            <a:avLst/>
          </a:prstGeom>
          <a:noFill/>
        </p:spPr>
        <p:txBody>
          <a:bodyPr wrap="square" rtlCol="0">
            <a:spAutoFit/>
          </a:bodyPr>
          <a:lstStyle/>
          <a:p>
            <a:pPr algn="ctr"/>
            <a:r>
              <a:rPr lang="zh-CN" altLang="en-US" sz="2400" dirty="0"/>
              <a:t>这篇论文中提出了一种新的算法，该算法能够根据小基线立体双摄像头手机（作者使用的是</a:t>
            </a:r>
            <a:r>
              <a:rPr lang="en-US" altLang="zh-CN" sz="2400" dirty="0"/>
              <a:t>iPhone 7 Plus</a:t>
            </a:r>
            <a:r>
              <a:rPr lang="zh-CN" altLang="en-US" sz="2400" dirty="0"/>
              <a:t>）拍摄的彩色和深度照片序列构建</a:t>
            </a:r>
            <a:r>
              <a:rPr lang="en-US" altLang="zh-CN" sz="2400" dirty="0"/>
              <a:t>3D</a:t>
            </a:r>
            <a:r>
              <a:rPr lang="zh-CN" altLang="en-US" sz="2400" dirty="0"/>
              <a:t>全景图</a:t>
            </a:r>
            <a:endParaRPr lang="zh-CN" altLang="zh-CN" sz="2400" dirty="0"/>
          </a:p>
        </p:txBody>
      </p:sp>
      <p:pic>
        <p:nvPicPr>
          <p:cNvPr id="7" name="图片 6">
            <a:extLst>
              <a:ext uri="{FF2B5EF4-FFF2-40B4-BE49-F238E27FC236}">
                <a16:creationId xmlns:a16="http://schemas.microsoft.com/office/drawing/2014/main" id="{8E765F51-076F-A44A-BDAB-50530866BD21}"/>
              </a:ext>
            </a:extLst>
          </p:cNvPr>
          <p:cNvPicPr/>
          <p:nvPr/>
        </p:nvPicPr>
        <p:blipFill>
          <a:blip r:embed="rId2"/>
          <a:stretch>
            <a:fillRect/>
          </a:stretch>
        </p:blipFill>
        <p:spPr>
          <a:xfrm>
            <a:off x="0" y="-1"/>
            <a:ext cx="12192000" cy="4404733"/>
          </a:xfrm>
          <a:prstGeom prst="rect">
            <a:avLst/>
          </a:prstGeom>
        </p:spPr>
      </p:pic>
    </p:spTree>
    <p:extLst>
      <p:ext uri="{BB962C8B-B14F-4D97-AF65-F5344CB8AC3E}">
        <p14:creationId xmlns:p14="http://schemas.microsoft.com/office/powerpoint/2010/main" val="318952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7609" y="1166842"/>
            <a:ext cx="10276781" cy="4524315"/>
          </a:xfrm>
          <a:prstGeom prst="rect">
            <a:avLst/>
          </a:prstGeom>
          <a:noFill/>
        </p:spPr>
        <p:txBody>
          <a:bodyPr wrap="square" rtlCol="0">
            <a:spAutoFit/>
          </a:bodyPr>
          <a:lstStyle/>
          <a:p>
            <a:r>
              <a:rPr lang="zh-CN" altLang="en-US" sz="2400" dirty="0"/>
              <a:t>主要挑战和技术贡献：</a:t>
            </a:r>
            <a:endParaRPr lang="en-US" altLang="zh-CN" sz="2400" dirty="0"/>
          </a:p>
          <a:p>
            <a:endParaRPr lang="en-US" altLang="zh-CN" sz="2400" dirty="0"/>
          </a:p>
          <a:p>
            <a:r>
              <a:rPr lang="en-US" altLang="zh-CN" sz="2400" dirty="0"/>
              <a:t>1</a:t>
            </a:r>
            <a:r>
              <a:rPr lang="zh-CN" altLang="en-US" sz="2400" dirty="0"/>
              <a:t>、由于双手机摄像头的</a:t>
            </a:r>
            <a:r>
              <a:rPr lang="zh-CN" altLang="en-US" sz="2400" b="1" dirty="0">
                <a:solidFill>
                  <a:srgbClr val="FFC000"/>
                </a:solidFill>
              </a:rPr>
              <a:t>基线非常小</a:t>
            </a:r>
            <a:r>
              <a:rPr lang="zh-CN" altLang="en-US" sz="2400" dirty="0"/>
              <a:t>，使得</a:t>
            </a:r>
            <a:r>
              <a:rPr lang="zh-CN" altLang="en-US" sz="2400" b="1" dirty="0">
                <a:solidFill>
                  <a:srgbClr val="FFC000"/>
                </a:solidFill>
              </a:rPr>
              <a:t>三角测量不太可靠</a:t>
            </a:r>
            <a:r>
              <a:rPr lang="zh-CN" altLang="en-US" sz="2400" dirty="0"/>
              <a:t>，在</a:t>
            </a:r>
            <a:r>
              <a:rPr lang="zh-CN" altLang="en-US" sz="2400" b="1" dirty="0">
                <a:solidFill>
                  <a:srgbClr val="FFC000"/>
                </a:solidFill>
              </a:rPr>
              <a:t>估计深度</a:t>
            </a:r>
            <a:r>
              <a:rPr lang="zh-CN" altLang="en-US" sz="2400" dirty="0"/>
              <a:t>中引起很大的</a:t>
            </a:r>
            <a:r>
              <a:rPr lang="zh-CN" altLang="en-US" sz="2400" b="1" dirty="0">
                <a:solidFill>
                  <a:srgbClr val="FFC000"/>
                </a:solidFill>
              </a:rPr>
              <a:t>不确定性</a:t>
            </a:r>
            <a:r>
              <a:rPr lang="zh-CN" altLang="en-US" sz="2400" dirty="0"/>
              <a:t>，并且需要强大的边缘感知滤波来消除产生的噪声。这会在深度图中产生</a:t>
            </a:r>
            <a:r>
              <a:rPr lang="zh-CN" altLang="en-US" sz="2400" b="1" dirty="0">
                <a:solidFill>
                  <a:srgbClr val="FFC000"/>
                </a:solidFill>
              </a:rPr>
              <a:t>低频误差</a:t>
            </a:r>
            <a:r>
              <a:rPr lang="zh-CN" altLang="en-US" sz="2400" dirty="0"/>
              <a:t>，导致</a:t>
            </a:r>
            <a:r>
              <a:rPr lang="zh-CN" altLang="en-US" sz="2400" b="1" dirty="0">
                <a:solidFill>
                  <a:srgbClr val="FFC000"/>
                </a:solidFill>
              </a:rPr>
              <a:t>无法使用简单的全局变换进行对齐</a:t>
            </a:r>
            <a:r>
              <a:rPr lang="zh-CN" altLang="en-US" sz="2400" dirty="0"/>
              <a:t>。此外由于光学防抖、变焦甚至重力原因导致的拍摄过程中的双镜头移动和旋转也会进一步增加了低频误差。另外许多小基线立体方法（包括在</a:t>
            </a:r>
            <a:r>
              <a:rPr lang="en-US" altLang="zh-CN" sz="2400" dirty="0"/>
              <a:t>iPhone</a:t>
            </a:r>
            <a:r>
              <a:rPr lang="zh-CN" altLang="en-US" sz="2400" dirty="0"/>
              <a:t>上运行的方法）</a:t>
            </a:r>
            <a:r>
              <a:rPr lang="zh-CN" altLang="en-US" sz="2400" b="1" dirty="0">
                <a:solidFill>
                  <a:srgbClr val="FFC000"/>
                </a:solidFill>
              </a:rPr>
              <a:t>不会估计绝对深度</a:t>
            </a:r>
            <a:r>
              <a:rPr lang="zh-CN" altLang="en-US" sz="2400" dirty="0"/>
              <a:t>，而是生成归一化的深度图。因此，对齐这样的深度图涉及估计每个深度图的缩放比例因子，甚至更复杂的变换。作者提出了一种新颖的优化方法，</a:t>
            </a:r>
            <a:r>
              <a:rPr lang="zh-CN" altLang="en-US" sz="2400" b="1" dirty="0">
                <a:solidFill>
                  <a:srgbClr val="FFC000"/>
                </a:solidFill>
              </a:rPr>
              <a:t>通过恢复它们的相机姿势以及求解深度值的空间变化调整场来联合对准深度图</a:t>
            </a:r>
            <a:r>
              <a:rPr lang="zh-CN" altLang="en-US" sz="2400" dirty="0"/>
              <a:t>。该方法甚至能够对严重劣化的输入深度图实现非常好的对齐</a:t>
            </a:r>
            <a:endParaRPr lang="zh-CN" altLang="zh-CN" sz="2400" dirty="0"/>
          </a:p>
        </p:txBody>
      </p:sp>
    </p:spTree>
    <p:extLst>
      <p:ext uri="{BB962C8B-B14F-4D97-AF65-F5344CB8AC3E}">
        <p14:creationId xmlns:p14="http://schemas.microsoft.com/office/powerpoint/2010/main" val="104526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957609" y="2274838"/>
            <a:ext cx="10276781" cy="2308324"/>
          </a:xfrm>
          <a:prstGeom prst="rect">
            <a:avLst/>
          </a:prstGeom>
          <a:noFill/>
        </p:spPr>
        <p:txBody>
          <a:bodyPr wrap="square" rtlCol="0">
            <a:spAutoFit/>
          </a:bodyPr>
          <a:lstStyle/>
          <a:p>
            <a:r>
              <a:rPr lang="zh-CN" altLang="en-US" sz="2400" dirty="0"/>
              <a:t>主要挑战和技术贡献：</a:t>
            </a:r>
            <a:endParaRPr lang="en-US" altLang="zh-CN" sz="2400" dirty="0"/>
          </a:p>
          <a:p>
            <a:endParaRPr lang="en-US" altLang="zh-CN" sz="2400" dirty="0"/>
          </a:p>
          <a:p>
            <a:r>
              <a:rPr lang="en-US" altLang="zh-CN" sz="2400" dirty="0"/>
              <a:t>2</a:t>
            </a:r>
            <a:r>
              <a:rPr lang="zh-CN" altLang="en-US" sz="2400" dirty="0"/>
              <a:t>、使用离散优化的现有图像融合方法速度很慢。作者利用精心设计的数据项和高质量的深度对齐来消除对标签平滑度优化的需求，并通过</a:t>
            </a:r>
            <a:r>
              <a:rPr lang="zh-CN" altLang="en-US" sz="2400" b="1" dirty="0">
                <a:solidFill>
                  <a:srgbClr val="FFC000"/>
                </a:solidFill>
              </a:rPr>
              <a:t>以深度引导的边缘感知方式过滤数据项后独立优化每个像素标签</a:t>
            </a:r>
            <a:r>
              <a:rPr lang="zh-CN" altLang="en-US" sz="2400" dirty="0"/>
              <a:t>的方式来替换它。这实现了超过两个数量级的加速</a:t>
            </a:r>
            <a:endParaRPr lang="zh-CN" altLang="zh-CN" sz="2400" dirty="0"/>
          </a:p>
        </p:txBody>
      </p:sp>
    </p:spTree>
    <p:extLst>
      <p:ext uri="{BB962C8B-B14F-4D97-AF65-F5344CB8AC3E}">
        <p14:creationId xmlns:p14="http://schemas.microsoft.com/office/powerpoint/2010/main" val="213912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379141" y="5664809"/>
            <a:ext cx="2397514" cy="461665"/>
          </a:xfrm>
          <a:prstGeom prst="rect">
            <a:avLst/>
          </a:prstGeom>
          <a:noFill/>
        </p:spPr>
        <p:txBody>
          <a:bodyPr wrap="square" rtlCol="0">
            <a:spAutoFit/>
          </a:bodyPr>
          <a:lstStyle/>
          <a:p>
            <a:pPr algn="ctr"/>
            <a:r>
              <a:rPr lang="zh-CN" altLang="en-US" sz="2400" dirty="0"/>
              <a:t>捕获（拍摄）</a:t>
            </a:r>
            <a:endParaRPr lang="en-US" altLang="zh-CN" sz="2400" dirty="0"/>
          </a:p>
        </p:txBody>
      </p:sp>
      <p:pic>
        <p:nvPicPr>
          <p:cNvPr id="3" name="图片 2">
            <a:extLst>
              <a:ext uri="{FF2B5EF4-FFF2-40B4-BE49-F238E27FC236}">
                <a16:creationId xmlns:a16="http://schemas.microsoft.com/office/drawing/2014/main" id="{C76BF6D8-B679-4142-A35B-6B3D10CA772D}"/>
              </a:ext>
            </a:extLst>
          </p:cNvPr>
          <p:cNvPicPr/>
          <p:nvPr/>
        </p:nvPicPr>
        <p:blipFill>
          <a:blip r:embed="rId2"/>
          <a:stretch>
            <a:fillRect/>
          </a:stretch>
        </p:blipFill>
        <p:spPr>
          <a:xfrm>
            <a:off x="0" y="0"/>
            <a:ext cx="12192000" cy="4910585"/>
          </a:xfrm>
          <a:prstGeom prst="rect">
            <a:avLst/>
          </a:prstGeom>
        </p:spPr>
      </p:pic>
      <p:sp>
        <p:nvSpPr>
          <p:cNvPr id="4" name="文本框 3">
            <a:extLst>
              <a:ext uri="{FF2B5EF4-FFF2-40B4-BE49-F238E27FC236}">
                <a16:creationId xmlns:a16="http://schemas.microsoft.com/office/drawing/2014/main" id="{B1A6D2FC-3146-634F-9A50-2D34D1CAE417}"/>
              </a:ext>
            </a:extLst>
          </p:cNvPr>
          <p:cNvSpPr txBox="1"/>
          <p:nvPr/>
        </p:nvSpPr>
        <p:spPr>
          <a:xfrm>
            <a:off x="3306800" y="5664809"/>
            <a:ext cx="2670254" cy="461665"/>
          </a:xfrm>
          <a:prstGeom prst="rect">
            <a:avLst/>
          </a:prstGeom>
          <a:noFill/>
        </p:spPr>
        <p:txBody>
          <a:bodyPr wrap="square" rtlCol="0">
            <a:spAutoFit/>
          </a:bodyPr>
          <a:lstStyle/>
          <a:p>
            <a:pPr algn="ctr"/>
            <a:r>
              <a:rPr lang="zh-CN" altLang="en-US" sz="2400" dirty="0"/>
              <a:t>可变形深度对齐</a:t>
            </a:r>
            <a:endParaRPr lang="en-US" altLang="zh-CN" sz="2400" dirty="0"/>
          </a:p>
        </p:txBody>
      </p:sp>
      <p:sp>
        <p:nvSpPr>
          <p:cNvPr id="5" name="文本框 4">
            <a:extLst>
              <a:ext uri="{FF2B5EF4-FFF2-40B4-BE49-F238E27FC236}">
                <a16:creationId xmlns:a16="http://schemas.microsoft.com/office/drawing/2014/main" id="{03B0D924-1F16-6D40-8FA6-E26935395B15}"/>
              </a:ext>
            </a:extLst>
          </p:cNvPr>
          <p:cNvSpPr txBox="1"/>
          <p:nvPr/>
        </p:nvSpPr>
        <p:spPr>
          <a:xfrm>
            <a:off x="6507199" y="5664809"/>
            <a:ext cx="2397514" cy="461665"/>
          </a:xfrm>
          <a:prstGeom prst="rect">
            <a:avLst/>
          </a:prstGeom>
          <a:noFill/>
        </p:spPr>
        <p:txBody>
          <a:bodyPr wrap="square" rtlCol="0">
            <a:spAutoFit/>
          </a:bodyPr>
          <a:lstStyle/>
          <a:p>
            <a:pPr algn="ctr"/>
            <a:r>
              <a:rPr lang="zh-CN" altLang="en-US" sz="2400" dirty="0"/>
              <a:t>拼接</a:t>
            </a:r>
            <a:endParaRPr lang="en-US" altLang="zh-CN" sz="2400" dirty="0"/>
          </a:p>
        </p:txBody>
      </p:sp>
      <p:sp>
        <p:nvSpPr>
          <p:cNvPr id="6" name="文本框 5">
            <a:extLst>
              <a:ext uri="{FF2B5EF4-FFF2-40B4-BE49-F238E27FC236}">
                <a16:creationId xmlns:a16="http://schemas.microsoft.com/office/drawing/2014/main" id="{F634302E-DE6D-7C48-829A-4796D1954966}"/>
              </a:ext>
            </a:extLst>
          </p:cNvPr>
          <p:cNvSpPr txBox="1"/>
          <p:nvPr/>
        </p:nvSpPr>
        <p:spPr>
          <a:xfrm>
            <a:off x="9434858" y="5664809"/>
            <a:ext cx="2397514" cy="461665"/>
          </a:xfrm>
          <a:prstGeom prst="rect">
            <a:avLst/>
          </a:prstGeom>
          <a:noFill/>
        </p:spPr>
        <p:txBody>
          <a:bodyPr wrap="square" rtlCol="0">
            <a:spAutoFit/>
          </a:bodyPr>
          <a:lstStyle/>
          <a:p>
            <a:pPr algn="ctr"/>
            <a:r>
              <a:rPr lang="zh-CN" altLang="en-US" sz="2400" dirty="0"/>
              <a:t>多层网格生成</a:t>
            </a:r>
            <a:endParaRPr lang="en-US" altLang="zh-CN" sz="2400" dirty="0"/>
          </a:p>
        </p:txBody>
      </p:sp>
    </p:spTree>
    <p:extLst>
      <p:ext uri="{BB962C8B-B14F-4D97-AF65-F5344CB8AC3E}">
        <p14:creationId xmlns:p14="http://schemas.microsoft.com/office/powerpoint/2010/main" val="33187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TM03457452[[fn=天体]]</Template>
  <TotalTime>832</TotalTime>
  <Words>1848</Words>
  <Application>Microsoft Macintosh PowerPoint</Application>
  <PresentationFormat>宽屏</PresentationFormat>
  <Paragraphs>100</Paragraphs>
  <Slides>31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31</vt:i4>
      </vt:variant>
    </vt:vector>
  </HeadingPairs>
  <TitlesOfParts>
    <vt:vector size="35" baseType="lpstr">
      <vt:lpstr>Arial</vt:lpstr>
      <vt:lpstr>Calibri</vt:lpstr>
      <vt:lpstr>Calibri Light</vt:lpstr>
      <vt:lpstr>天体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请老师批评指正！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核辐射探测器能谱定标方法研究</dc:title>
  <dc:creator>徐祈越</dc:creator>
  <cp:lastModifiedBy>徐祈越</cp:lastModifiedBy>
  <cp:revision>96</cp:revision>
  <dcterms:created xsi:type="dcterms:W3CDTF">2016-02-29T05:39:23Z</dcterms:created>
  <dcterms:modified xsi:type="dcterms:W3CDTF">2018-12-26T03:07:22Z</dcterms:modified>
</cp:coreProperties>
</file>